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2"/>
  </p:notesMasterIdLst>
  <p:sldIdLst>
    <p:sldId id="256" r:id="rId2"/>
    <p:sldId id="310" r:id="rId3"/>
    <p:sldId id="315" r:id="rId4"/>
    <p:sldId id="261" r:id="rId5"/>
    <p:sldId id="263" r:id="rId6"/>
    <p:sldId id="262" r:id="rId7"/>
    <p:sldId id="265" r:id="rId8"/>
    <p:sldId id="276" r:id="rId9"/>
    <p:sldId id="277" r:id="rId10"/>
    <p:sldId id="278" r:id="rId11"/>
    <p:sldId id="280" r:id="rId12"/>
    <p:sldId id="281" r:id="rId13"/>
    <p:sldId id="282" r:id="rId14"/>
    <p:sldId id="283" r:id="rId15"/>
    <p:sldId id="302" r:id="rId16"/>
    <p:sldId id="303" r:id="rId17"/>
    <p:sldId id="304" r:id="rId18"/>
    <p:sldId id="316" r:id="rId19"/>
    <p:sldId id="287" r:id="rId20"/>
    <p:sldId id="290" r:id="rId21"/>
    <p:sldId id="291" r:id="rId22"/>
    <p:sldId id="293" r:id="rId23"/>
    <p:sldId id="295" r:id="rId24"/>
    <p:sldId id="296" r:id="rId25"/>
    <p:sldId id="298" r:id="rId26"/>
    <p:sldId id="288" r:id="rId27"/>
    <p:sldId id="299" r:id="rId28"/>
    <p:sldId id="300" r:id="rId29"/>
    <p:sldId id="301" r:id="rId30"/>
    <p:sldId id="289" r:id="rId31"/>
    <p:sldId id="305" r:id="rId32"/>
    <p:sldId id="306" r:id="rId33"/>
    <p:sldId id="307" r:id="rId34"/>
    <p:sldId id="308" r:id="rId35"/>
    <p:sldId id="309" r:id="rId36"/>
    <p:sldId id="311" r:id="rId37"/>
    <p:sldId id="312" r:id="rId38"/>
    <p:sldId id="313" r:id="rId39"/>
    <p:sldId id="314" r:id="rId40"/>
    <p:sldId id="275" r:id="rId41"/>
  </p:sldIdLst>
  <p:sldSz cx="9144000" cy="5143500" type="screen16x9"/>
  <p:notesSz cx="6858000" cy="9144000"/>
  <p:embeddedFontLst>
    <p:embeddedFont>
      <p:font typeface="Raleway" panose="020B0604020202020204" charset="0"/>
      <p:regular r:id="rId43"/>
      <p:bold r:id="rId44"/>
      <p:italic r:id="rId45"/>
      <p:boldItalic r:id="rId46"/>
    </p:embeddedFont>
    <p:embeddedFont>
      <p:font typeface="Lato" panose="020B060402020202020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diagrams/_rels/data1.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slide" Target="../slides/slide8.xml"/><Relationship Id="rId1" Type="http://schemas.openxmlformats.org/officeDocument/2006/relationships/slide" Target="../slides/slide4.xml"/><Relationship Id="rId4"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19417D-127B-435C-A843-4CDC4C4D970F}"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59E5068A-1AD9-4B80-9F8A-9EE41B669529}">
      <dgm:prSet phldrT="[Text]" custT="1"/>
      <dgm:spPr/>
      <dgm:t>
        <a:bodyPr/>
        <a:lstStyle/>
        <a:p>
          <a:r>
            <a:rPr lang="en-US" sz="1000" smtClean="0"/>
            <a:t>Define</a:t>
          </a:r>
        </a:p>
        <a:p>
          <a:r>
            <a:rPr lang="en-US" sz="1000" smtClean="0">
              <a:solidFill>
                <a:srgbClr val="0070C0"/>
              </a:solidFill>
              <a:latin typeface="Calibri" panose="020F0502020204030204" pitchFamily="34" charset="0"/>
              <a:ea typeface="Calibri" panose="020F0502020204030204" pitchFamily="34" charset="0"/>
              <a:cs typeface="Calibri" panose="020F0502020204030204" pitchFamily="34" charset="0"/>
            </a:rPr>
            <a:t>Define the project goals and customer deliverables</a:t>
          </a:r>
          <a:endParaRPr lang="en-US" sz="1000"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645A5EF-80DE-4793-83D6-17B1C500A20A}" type="parTrans" cxnId="{DE3B131C-9126-4B3B-8F62-D749B5856059}">
      <dgm:prSet/>
      <dgm:spPr/>
      <dgm:t>
        <a:bodyPr/>
        <a:lstStyle/>
        <a:p>
          <a:endParaRPr lang="en-US"/>
        </a:p>
      </dgm:t>
    </dgm:pt>
    <dgm:pt modelId="{46EA8161-3845-4ED7-AE22-D870817FF95E}" type="sibTrans" cxnId="{DE3B131C-9126-4B3B-8F62-D749B5856059}">
      <dgm:prSet/>
      <dgm:spPr/>
      <dgm:t>
        <a:bodyPr/>
        <a:lstStyle/>
        <a:p>
          <a:endParaRPr lang="en-US"/>
        </a:p>
      </dgm:t>
    </dgm:pt>
    <dgm:pt modelId="{89DE5580-0DE1-458D-A826-73727E7D7516}">
      <dgm:prSet phldrT="[Text]"/>
      <dgm:spPr/>
      <dgm:t>
        <a:bodyPr/>
        <a:lstStyle/>
        <a:p>
          <a:r>
            <a:rPr lang="en-US" dirty="0" smtClean="0"/>
            <a:t>Measure</a:t>
          </a:r>
        </a:p>
        <a:p>
          <a:r>
            <a:rPr lang="en-US" dirty="0" smtClean="0">
              <a:solidFill>
                <a:srgbClr val="FFC000"/>
              </a:solidFill>
              <a:latin typeface="Calibri" panose="020F0502020204030204" pitchFamily="34" charset="0"/>
              <a:ea typeface="Calibri" panose="020F0502020204030204" pitchFamily="34" charset="0"/>
              <a:cs typeface="Calibri" panose="020F0502020204030204" pitchFamily="34" charset="0"/>
            </a:rPr>
            <a:t>Measure the process to determine current performance and quantify the problem</a:t>
          </a:r>
          <a:endParaRPr lang="en-US"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8CE34341-1DD3-4327-8C94-5A2658DC89FB}" type="parTrans" cxnId="{F31ABFE0-F3CE-49EC-8A14-13A4A32AE89C}">
      <dgm:prSet/>
      <dgm:spPr/>
      <dgm:t>
        <a:bodyPr/>
        <a:lstStyle/>
        <a:p>
          <a:endParaRPr lang="en-US"/>
        </a:p>
      </dgm:t>
    </dgm:pt>
    <dgm:pt modelId="{260F4A87-311E-47EE-B166-8E9520FAFC9E}" type="sibTrans" cxnId="{F31ABFE0-F3CE-49EC-8A14-13A4A32AE89C}">
      <dgm:prSet/>
      <dgm:spPr/>
      <dgm:t>
        <a:bodyPr/>
        <a:lstStyle/>
        <a:p>
          <a:endParaRPr lang="en-US"/>
        </a:p>
      </dgm:t>
    </dgm:pt>
    <dgm:pt modelId="{C2C2600A-CC55-4CEE-A887-BFFFDDBA603B}">
      <dgm:prSet phldrT="[Text]"/>
      <dgm:spPr/>
      <dgm:t>
        <a:bodyPr/>
        <a:lstStyle/>
        <a:p>
          <a:r>
            <a:rPr lang="en-US" dirty="0" smtClean="0"/>
            <a:t>Analyze</a:t>
          </a:r>
        </a:p>
        <a:p>
          <a:r>
            <a:rPr lang="en-US" dirty="0" err="1" smtClean="0">
              <a:solidFill>
                <a:srgbClr val="00B050"/>
              </a:solidFill>
              <a:latin typeface="Calibri" panose="020F0502020204030204" pitchFamily="34" charset="0"/>
              <a:ea typeface="Calibri" panose="020F0502020204030204" pitchFamily="34" charset="0"/>
              <a:cs typeface="Calibri" panose="020F0502020204030204" pitchFamily="34" charset="0"/>
            </a:rPr>
            <a:t>Analyse</a:t>
          </a:r>
          <a:r>
            <a:rPr lang="en-US" dirty="0" smtClean="0">
              <a:solidFill>
                <a:srgbClr val="00B050"/>
              </a:solidFill>
              <a:latin typeface="Calibri" panose="020F0502020204030204" pitchFamily="34" charset="0"/>
              <a:ea typeface="Calibri" panose="020F0502020204030204" pitchFamily="34" charset="0"/>
              <a:cs typeface="Calibri" panose="020F0502020204030204" pitchFamily="34" charset="0"/>
            </a:rPr>
            <a:t> and determine the root causes of the defects</a:t>
          </a:r>
          <a:endParaRPr lang="en-US"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AC068E2D-6D83-499F-B34E-449211991BA6}" type="parTrans" cxnId="{5FB67F15-CA9D-4368-BEA5-2C51282B6513}">
      <dgm:prSet/>
      <dgm:spPr/>
      <dgm:t>
        <a:bodyPr/>
        <a:lstStyle/>
        <a:p>
          <a:endParaRPr lang="en-US"/>
        </a:p>
      </dgm:t>
    </dgm:pt>
    <dgm:pt modelId="{7C8F6E3E-9A92-4BF1-BE07-CDD24A540425}" type="sibTrans" cxnId="{5FB67F15-CA9D-4368-BEA5-2C51282B6513}">
      <dgm:prSet/>
      <dgm:spPr/>
      <dgm:t>
        <a:bodyPr/>
        <a:lstStyle/>
        <a:p>
          <a:endParaRPr lang="en-US"/>
        </a:p>
      </dgm:t>
    </dgm:pt>
    <dgm:pt modelId="{4876D60A-DC0F-48FF-A560-ECBC8413F59B}">
      <dgm:prSet phldrT="[Text]"/>
      <dgm:spPr/>
      <dgm:t>
        <a:bodyPr/>
        <a:lstStyle/>
        <a:p>
          <a:r>
            <a:rPr lang="en-US" smtClean="0"/>
            <a:t>Improve</a:t>
          </a:r>
        </a:p>
        <a:p>
          <a:r>
            <a:rPr lang="en-US" smtClean="0">
              <a:solidFill>
                <a:srgbClr val="FF0000"/>
              </a:solidFill>
              <a:latin typeface="Calibri" panose="020F0502020204030204" pitchFamily="34" charset="0"/>
              <a:ea typeface="Calibri" panose="020F0502020204030204" pitchFamily="34" charset="0"/>
              <a:cs typeface="Calibri" panose="020F0502020204030204" pitchFamily="34" charset="0"/>
            </a:rPr>
            <a:t>Improve the process by eliminating defects</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20598FD1-7D61-4E90-B018-324D962B07D0}" type="parTrans" cxnId="{60101BB5-0C31-4079-A5C2-8282D4392C91}">
      <dgm:prSet/>
      <dgm:spPr/>
      <dgm:t>
        <a:bodyPr/>
        <a:lstStyle/>
        <a:p>
          <a:endParaRPr lang="en-US"/>
        </a:p>
      </dgm:t>
    </dgm:pt>
    <dgm:pt modelId="{20D0BD1B-2EDE-4A68-8D14-2F39C118F042}" type="sibTrans" cxnId="{60101BB5-0C31-4079-A5C2-8282D4392C91}">
      <dgm:prSet/>
      <dgm:spPr/>
      <dgm:t>
        <a:bodyPr/>
        <a:lstStyle/>
        <a:p>
          <a:endParaRPr lang="en-US"/>
        </a:p>
      </dgm:t>
    </dgm:pt>
    <dgm:pt modelId="{2A18A928-14B5-4EF6-9419-A0377F764B8B}">
      <dgm:prSet phldrT="[Text]"/>
      <dgm:spPr/>
      <dgm:t>
        <a:bodyPr/>
        <a:lstStyle/>
        <a:p>
          <a:r>
            <a:rPr lang="en-US" dirty="0" smtClean="0"/>
            <a:t>Control</a:t>
          </a:r>
        </a:p>
        <a:p>
          <a:r>
            <a:rPr lang="en-US" dirty="0" smtClean="0">
              <a:latin typeface="Calibri" panose="020F0502020204030204" pitchFamily="34" charset="0"/>
              <a:ea typeface="Calibri" panose="020F0502020204030204" pitchFamily="34" charset="0"/>
              <a:cs typeface="Calibri" panose="020F0502020204030204" pitchFamily="34" charset="0"/>
            </a:rPr>
            <a:t>Control future process performance so that the improved process does not degrade</a:t>
          </a:r>
          <a:endParaRPr lang="en-US" dirty="0"/>
        </a:p>
      </dgm:t>
    </dgm:pt>
    <dgm:pt modelId="{24DDDE20-5BDE-48C0-A506-785C077B6037}" type="parTrans" cxnId="{49794991-EE45-4D9A-9960-02D557C52019}">
      <dgm:prSet/>
      <dgm:spPr/>
      <dgm:t>
        <a:bodyPr/>
        <a:lstStyle/>
        <a:p>
          <a:endParaRPr lang="en-US"/>
        </a:p>
      </dgm:t>
    </dgm:pt>
    <dgm:pt modelId="{12A3A899-38DC-4BFA-8209-A1594046A101}" type="sibTrans" cxnId="{49794991-EE45-4D9A-9960-02D557C52019}">
      <dgm:prSet/>
      <dgm:spPr/>
      <dgm:t>
        <a:bodyPr/>
        <a:lstStyle/>
        <a:p>
          <a:endParaRPr lang="en-US"/>
        </a:p>
      </dgm:t>
    </dgm:pt>
    <dgm:pt modelId="{C0CB5912-E558-43DA-A652-65579B134188}" type="pres">
      <dgm:prSet presAssocID="{0419417D-127B-435C-A843-4CDC4C4D970F}" presName="Name0" presStyleCnt="0">
        <dgm:presLayoutVars>
          <dgm:dir/>
          <dgm:resizeHandles val="exact"/>
        </dgm:presLayoutVars>
      </dgm:prSet>
      <dgm:spPr/>
      <dgm:t>
        <a:bodyPr/>
        <a:lstStyle/>
        <a:p>
          <a:endParaRPr lang="en-US"/>
        </a:p>
      </dgm:t>
    </dgm:pt>
    <dgm:pt modelId="{6C007732-F532-4CC2-825D-9E4FC54A5C03}" type="pres">
      <dgm:prSet presAssocID="{0419417D-127B-435C-A843-4CDC4C4D970F}" presName="cycle" presStyleCnt="0"/>
      <dgm:spPr/>
    </dgm:pt>
    <dgm:pt modelId="{B3614685-9EC0-44F8-800F-E26CCDDEB6DA}" type="pres">
      <dgm:prSet presAssocID="{59E5068A-1AD9-4B80-9F8A-9EE41B669529}" presName="nodeFirstNode" presStyleLbl="node1" presStyleIdx="0" presStyleCnt="5">
        <dgm:presLayoutVars>
          <dgm:bulletEnabled val="1"/>
        </dgm:presLayoutVars>
      </dgm:prSet>
      <dgm:spPr/>
      <dgm:t>
        <a:bodyPr/>
        <a:lstStyle/>
        <a:p>
          <a:endParaRPr lang="en-US"/>
        </a:p>
      </dgm:t>
    </dgm:pt>
    <dgm:pt modelId="{60BD525A-E91E-4740-A0A0-96E9EEC8A191}" type="pres">
      <dgm:prSet presAssocID="{46EA8161-3845-4ED7-AE22-D870817FF95E}" presName="sibTransFirstNode" presStyleLbl="bgShp" presStyleIdx="0" presStyleCnt="1"/>
      <dgm:spPr/>
      <dgm:t>
        <a:bodyPr/>
        <a:lstStyle/>
        <a:p>
          <a:endParaRPr lang="en-US"/>
        </a:p>
      </dgm:t>
    </dgm:pt>
    <dgm:pt modelId="{E02C487B-7359-4658-94B3-BD486093370C}" type="pres">
      <dgm:prSet presAssocID="{89DE5580-0DE1-458D-A826-73727E7D7516}" presName="nodeFollowingNodes" presStyleLbl="node1" presStyleIdx="1" presStyleCnt="5">
        <dgm:presLayoutVars>
          <dgm:bulletEnabled val="1"/>
        </dgm:presLayoutVars>
      </dgm:prSet>
      <dgm:spPr/>
      <dgm:t>
        <a:bodyPr/>
        <a:lstStyle/>
        <a:p>
          <a:endParaRPr lang="en-US"/>
        </a:p>
      </dgm:t>
    </dgm:pt>
    <dgm:pt modelId="{B285A410-8A1C-4D2B-AB20-D5E0083332FC}" type="pres">
      <dgm:prSet presAssocID="{C2C2600A-CC55-4CEE-A887-BFFFDDBA603B}" presName="nodeFollowingNodes" presStyleLbl="node1" presStyleIdx="2" presStyleCnt="5">
        <dgm:presLayoutVars>
          <dgm:bulletEnabled val="1"/>
        </dgm:presLayoutVars>
      </dgm:prSet>
      <dgm:spPr/>
      <dgm:t>
        <a:bodyPr/>
        <a:lstStyle/>
        <a:p>
          <a:endParaRPr lang="en-US"/>
        </a:p>
      </dgm:t>
    </dgm:pt>
    <dgm:pt modelId="{4576689E-99CF-41FB-9622-50F8D82D8292}" type="pres">
      <dgm:prSet presAssocID="{4876D60A-DC0F-48FF-A560-ECBC8413F59B}" presName="nodeFollowingNodes" presStyleLbl="node1" presStyleIdx="3" presStyleCnt="5">
        <dgm:presLayoutVars>
          <dgm:bulletEnabled val="1"/>
        </dgm:presLayoutVars>
      </dgm:prSet>
      <dgm:spPr/>
      <dgm:t>
        <a:bodyPr/>
        <a:lstStyle/>
        <a:p>
          <a:endParaRPr lang="en-US"/>
        </a:p>
      </dgm:t>
    </dgm:pt>
    <dgm:pt modelId="{F6380DF5-3D71-4135-8005-841399F02069}" type="pres">
      <dgm:prSet presAssocID="{2A18A928-14B5-4EF6-9419-A0377F764B8B}" presName="nodeFollowingNodes" presStyleLbl="node1" presStyleIdx="4" presStyleCnt="5">
        <dgm:presLayoutVars>
          <dgm:bulletEnabled val="1"/>
        </dgm:presLayoutVars>
      </dgm:prSet>
      <dgm:spPr/>
      <dgm:t>
        <a:bodyPr/>
        <a:lstStyle/>
        <a:p>
          <a:endParaRPr lang="en-US"/>
        </a:p>
      </dgm:t>
    </dgm:pt>
  </dgm:ptLst>
  <dgm:cxnLst>
    <dgm:cxn modelId="{49794991-EE45-4D9A-9960-02D557C52019}" srcId="{0419417D-127B-435C-A843-4CDC4C4D970F}" destId="{2A18A928-14B5-4EF6-9419-A0377F764B8B}" srcOrd="4" destOrd="0" parTransId="{24DDDE20-5BDE-48C0-A506-785C077B6037}" sibTransId="{12A3A899-38DC-4BFA-8209-A1594046A101}"/>
    <dgm:cxn modelId="{74B349B9-D6FD-4D62-94C3-7BF3FA060B39}" type="presOf" srcId="{C2C2600A-CC55-4CEE-A887-BFFFDDBA603B}" destId="{B285A410-8A1C-4D2B-AB20-D5E0083332FC}" srcOrd="0" destOrd="0" presId="urn:microsoft.com/office/officeart/2005/8/layout/cycle3"/>
    <dgm:cxn modelId="{AEB738EA-089F-43B4-84DF-525AB334E29C}" type="presOf" srcId="{2A18A928-14B5-4EF6-9419-A0377F764B8B}" destId="{F6380DF5-3D71-4135-8005-841399F02069}" srcOrd="0" destOrd="0" presId="urn:microsoft.com/office/officeart/2005/8/layout/cycle3"/>
    <dgm:cxn modelId="{5FB67F15-CA9D-4368-BEA5-2C51282B6513}" srcId="{0419417D-127B-435C-A843-4CDC4C4D970F}" destId="{C2C2600A-CC55-4CEE-A887-BFFFDDBA603B}" srcOrd="2" destOrd="0" parTransId="{AC068E2D-6D83-499F-B34E-449211991BA6}" sibTransId="{7C8F6E3E-9A92-4BF1-BE07-CDD24A540425}"/>
    <dgm:cxn modelId="{4DC7AF37-1A55-433A-B03E-6979A3A3C8B2}" type="presOf" srcId="{0419417D-127B-435C-A843-4CDC4C4D970F}" destId="{C0CB5912-E558-43DA-A652-65579B134188}" srcOrd="0" destOrd="0" presId="urn:microsoft.com/office/officeart/2005/8/layout/cycle3"/>
    <dgm:cxn modelId="{8ED86EB8-1B8D-4DCF-8A41-1CA84299E71A}" type="presOf" srcId="{89DE5580-0DE1-458D-A826-73727E7D7516}" destId="{E02C487B-7359-4658-94B3-BD486093370C}" srcOrd="0" destOrd="0" presId="urn:microsoft.com/office/officeart/2005/8/layout/cycle3"/>
    <dgm:cxn modelId="{2FB2FF6B-947A-41EC-8FD9-4FDA98AC3C45}" type="presOf" srcId="{46EA8161-3845-4ED7-AE22-D870817FF95E}" destId="{60BD525A-E91E-4740-A0A0-96E9EEC8A191}" srcOrd="0" destOrd="0" presId="urn:microsoft.com/office/officeart/2005/8/layout/cycle3"/>
    <dgm:cxn modelId="{60101BB5-0C31-4079-A5C2-8282D4392C91}" srcId="{0419417D-127B-435C-A843-4CDC4C4D970F}" destId="{4876D60A-DC0F-48FF-A560-ECBC8413F59B}" srcOrd="3" destOrd="0" parTransId="{20598FD1-7D61-4E90-B018-324D962B07D0}" sibTransId="{20D0BD1B-2EDE-4A68-8D14-2F39C118F042}"/>
    <dgm:cxn modelId="{DE3B131C-9126-4B3B-8F62-D749B5856059}" srcId="{0419417D-127B-435C-A843-4CDC4C4D970F}" destId="{59E5068A-1AD9-4B80-9F8A-9EE41B669529}" srcOrd="0" destOrd="0" parTransId="{D645A5EF-80DE-4793-83D6-17B1C500A20A}" sibTransId="{46EA8161-3845-4ED7-AE22-D870817FF95E}"/>
    <dgm:cxn modelId="{4EF01821-E58A-4B66-BBB3-540316887BAC}" type="presOf" srcId="{59E5068A-1AD9-4B80-9F8A-9EE41B669529}" destId="{B3614685-9EC0-44F8-800F-E26CCDDEB6DA}" srcOrd="0" destOrd="0" presId="urn:microsoft.com/office/officeart/2005/8/layout/cycle3"/>
    <dgm:cxn modelId="{F31ABFE0-F3CE-49EC-8A14-13A4A32AE89C}" srcId="{0419417D-127B-435C-A843-4CDC4C4D970F}" destId="{89DE5580-0DE1-458D-A826-73727E7D7516}" srcOrd="1" destOrd="0" parTransId="{8CE34341-1DD3-4327-8C94-5A2658DC89FB}" sibTransId="{260F4A87-311E-47EE-B166-8E9520FAFC9E}"/>
    <dgm:cxn modelId="{C900C7F8-CCC1-4240-9535-FBB3A3BB569A}" type="presOf" srcId="{4876D60A-DC0F-48FF-A560-ECBC8413F59B}" destId="{4576689E-99CF-41FB-9622-50F8D82D8292}" srcOrd="0" destOrd="0" presId="urn:microsoft.com/office/officeart/2005/8/layout/cycle3"/>
    <dgm:cxn modelId="{B036BB34-48F1-4D8B-AECC-EF7BE73CF776}" type="presParOf" srcId="{C0CB5912-E558-43DA-A652-65579B134188}" destId="{6C007732-F532-4CC2-825D-9E4FC54A5C03}" srcOrd="0" destOrd="0" presId="urn:microsoft.com/office/officeart/2005/8/layout/cycle3"/>
    <dgm:cxn modelId="{F13FA782-7AEE-4BE9-838B-B12BF892AB0C}" type="presParOf" srcId="{6C007732-F532-4CC2-825D-9E4FC54A5C03}" destId="{B3614685-9EC0-44F8-800F-E26CCDDEB6DA}" srcOrd="0" destOrd="0" presId="urn:microsoft.com/office/officeart/2005/8/layout/cycle3"/>
    <dgm:cxn modelId="{89603600-7821-4E56-996A-781A6A150A5E}" type="presParOf" srcId="{6C007732-F532-4CC2-825D-9E4FC54A5C03}" destId="{60BD525A-E91E-4740-A0A0-96E9EEC8A191}" srcOrd="1" destOrd="0" presId="urn:microsoft.com/office/officeart/2005/8/layout/cycle3"/>
    <dgm:cxn modelId="{8A5E2BFC-AC73-42D6-88DE-B50FEB5E1C0D}" type="presParOf" srcId="{6C007732-F532-4CC2-825D-9E4FC54A5C03}" destId="{E02C487B-7359-4658-94B3-BD486093370C}" srcOrd="2" destOrd="0" presId="urn:microsoft.com/office/officeart/2005/8/layout/cycle3"/>
    <dgm:cxn modelId="{F4336092-942E-41B0-A266-7741EEFB04BB}" type="presParOf" srcId="{6C007732-F532-4CC2-825D-9E4FC54A5C03}" destId="{B285A410-8A1C-4D2B-AB20-D5E0083332FC}" srcOrd="3" destOrd="0" presId="urn:microsoft.com/office/officeart/2005/8/layout/cycle3"/>
    <dgm:cxn modelId="{73BEAE99-0C08-440B-89BC-B814EA26B07F}" type="presParOf" srcId="{6C007732-F532-4CC2-825D-9E4FC54A5C03}" destId="{4576689E-99CF-41FB-9622-50F8D82D8292}" srcOrd="4" destOrd="0" presId="urn:microsoft.com/office/officeart/2005/8/layout/cycle3"/>
    <dgm:cxn modelId="{550D0332-40E2-4334-8D34-0E3A1E00083D}" type="presParOf" srcId="{6C007732-F532-4CC2-825D-9E4FC54A5C03}" destId="{F6380DF5-3D71-4135-8005-841399F02069}" srcOrd="5" destOrd="0" presId="urn:microsoft.com/office/officeart/2005/8/layout/cycle3"/>
  </dgm:cxnLst>
  <dgm:bg>
    <a:solidFill>
      <a:schemeClr val="tx2"/>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D525A-E91E-4740-A0A0-96E9EEC8A191}">
      <dsp:nvSpPr>
        <dsp:cNvPr id="0" name=""/>
        <dsp:cNvSpPr/>
      </dsp:nvSpPr>
      <dsp:spPr>
        <a:xfrm>
          <a:off x="995250" y="-24143"/>
          <a:ext cx="4296884" cy="4296884"/>
        </a:xfrm>
        <a:prstGeom prst="circularArrow">
          <a:avLst>
            <a:gd name="adj1" fmla="val 5544"/>
            <a:gd name="adj2" fmla="val 330680"/>
            <a:gd name="adj3" fmla="val 13809078"/>
            <a:gd name="adj4" fmla="val 17365821"/>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614685-9EC0-44F8-800F-E26CCDDEB6DA}">
      <dsp:nvSpPr>
        <dsp:cNvPr id="0" name=""/>
        <dsp:cNvSpPr/>
      </dsp:nvSpPr>
      <dsp:spPr>
        <a:xfrm>
          <a:off x="2152078" y="1156"/>
          <a:ext cx="1983228" cy="99161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smtClean="0"/>
            <a:t>Define</a:t>
          </a:r>
        </a:p>
        <a:p>
          <a:pPr lvl="0" algn="ctr" defTabSz="444500">
            <a:lnSpc>
              <a:spcPct val="90000"/>
            </a:lnSpc>
            <a:spcBef>
              <a:spcPct val="0"/>
            </a:spcBef>
            <a:spcAft>
              <a:spcPct val="35000"/>
            </a:spcAft>
          </a:pPr>
          <a:r>
            <a:rPr lang="en-US" sz="1000" kern="1200" smtClean="0">
              <a:solidFill>
                <a:srgbClr val="0070C0"/>
              </a:solidFill>
              <a:latin typeface="Calibri" panose="020F0502020204030204" pitchFamily="34" charset="0"/>
              <a:ea typeface="Calibri" panose="020F0502020204030204" pitchFamily="34" charset="0"/>
              <a:cs typeface="Calibri" panose="020F0502020204030204" pitchFamily="34" charset="0"/>
            </a:rPr>
            <a:t>Define the project goals and customer deliverables</a:t>
          </a:r>
          <a:endParaRPr lang="en-US" sz="1000" kern="1200" dirty="0"/>
        </a:p>
      </dsp:txBody>
      <dsp:txXfrm>
        <a:off x="2200485" y="49563"/>
        <a:ext cx="1886414" cy="894800"/>
      </dsp:txXfrm>
    </dsp:sp>
    <dsp:sp modelId="{E02C487B-7359-4658-94B3-BD486093370C}">
      <dsp:nvSpPr>
        <dsp:cNvPr id="0" name=""/>
        <dsp:cNvSpPr/>
      </dsp:nvSpPr>
      <dsp:spPr>
        <a:xfrm>
          <a:off x="3894757" y="1267285"/>
          <a:ext cx="1983228" cy="99161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Measure</a:t>
          </a:r>
        </a:p>
        <a:p>
          <a:pPr lvl="0" algn="ctr" defTabSz="444500">
            <a:lnSpc>
              <a:spcPct val="90000"/>
            </a:lnSpc>
            <a:spcBef>
              <a:spcPct val="0"/>
            </a:spcBef>
            <a:spcAft>
              <a:spcPct val="35000"/>
            </a:spcAft>
          </a:pPr>
          <a:r>
            <a:rPr lang="en-US" sz="1000" kern="1200" dirty="0" smtClean="0">
              <a:solidFill>
                <a:srgbClr val="FFC000"/>
              </a:solidFill>
              <a:latin typeface="Calibri" panose="020F0502020204030204" pitchFamily="34" charset="0"/>
              <a:ea typeface="Calibri" panose="020F0502020204030204" pitchFamily="34" charset="0"/>
              <a:cs typeface="Calibri" panose="020F0502020204030204" pitchFamily="34" charset="0"/>
            </a:rPr>
            <a:t>Measure the process to determine current performance and quantify the problem</a:t>
          </a:r>
          <a:endParaRPr lang="en-US" sz="1000" kern="1200" dirty="0"/>
        </a:p>
      </dsp:txBody>
      <dsp:txXfrm>
        <a:off x="3943164" y="1315692"/>
        <a:ext cx="1886414" cy="894800"/>
      </dsp:txXfrm>
    </dsp:sp>
    <dsp:sp modelId="{B285A410-8A1C-4D2B-AB20-D5E0083332FC}">
      <dsp:nvSpPr>
        <dsp:cNvPr id="0" name=""/>
        <dsp:cNvSpPr/>
      </dsp:nvSpPr>
      <dsp:spPr>
        <a:xfrm>
          <a:off x="3229113" y="3315926"/>
          <a:ext cx="1983228" cy="99161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Analyze</a:t>
          </a:r>
        </a:p>
        <a:p>
          <a:pPr lvl="0" algn="ctr" defTabSz="444500">
            <a:lnSpc>
              <a:spcPct val="90000"/>
            </a:lnSpc>
            <a:spcBef>
              <a:spcPct val="0"/>
            </a:spcBef>
            <a:spcAft>
              <a:spcPct val="35000"/>
            </a:spcAft>
          </a:pPr>
          <a:r>
            <a:rPr lang="en-US" sz="1000" kern="1200" dirty="0" err="1" smtClean="0">
              <a:solidFill>
                <a:srgbClr val="00B050"/>
              </a:solidFill>
              <a:latin typeface="Calibri" panose="020F0502020204030204" pitchFamily="34" charset="0"/>
              <a:ea typeface="Calibri" panose="020F0502020204030204" pitchFamily="34" charset="0"/>
              <a:cs typeface="Calibri" panose="020F0502020204030204" pitchFamily="34" charset="0"/>
            </a:rPr>
            <a:t>Analyse</a:t>
          </a:r>
          <a:r>
            <a:rPr lang="en-US" sz="1000" kern="1200" dirty="0" smtClean="0">
              <a:solidFill>
                <a:srgbClr val="00B050"/>
              </a:solidFill>
              <a:latin typeface="Calibri" panose="020F0502020204030204" pitchFamily="34" charset="0"/>
              <a:ea typeface="Calibri" panose="020F0502020204030204" pitchFamily="34" charset="0"/>
              <a:cs typeface="Calibri" panose="020F0502020204030204" pitchFamily="34" charset="0"/>
            </a:rPr>
            <a:t> and determine the root causes of the defects</a:t>
          </a:r>
          <a:endParaRPr lang="en-US" sz="1000" kern="1200" dirty="0"/>
        </a:p>
      </dsp:txBody>
      <dsp:txXfrm>
        <a:off x="3277520" y="3364333"/>
        <a:ext cx="1886414" cy="894800"/>
      </dsp:txXfrm>
    </dsp:sp>
    <dsp:sp modelId="{4576689E-99CF-41FB-9622-50F8D82D8292}">
      <dsp:nvSpPr>
        <dsp:cNvPr id="0" name=""/>
        <dsp:cNvSpPr/>
      </dsp:nvSpPr>
      <dsp:spPr>
        <a:xfrm>
          <a:off x="1075044" y="3315926"/>
          <a:ext cx="1983228" cy="99161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smtClean="0"/>
            <a:t>Improve</a:t>
          </a:r>
        </a:p>
        <a:p>
          <a:pPr lvl="0" algn="ctr" defTabSz="444500">
            <a:lnSpc>
              <a:spcPct val="90000"/>
            </a:lnSpc>
            <a:spcBef>
              <a:spcPct val="0"/>
            </a:spcBef>
            <a:spcAft>
              <a:spcPct val="35000"/>
            </a:spcAft>
          </a:pPr>
          <a:r>
            <a:rPr lang="en-US" sz="1000" kern="1200" smtClean="0">
              <a:solidFill>
                <a:srgbClr val="FF0000"/>
              </a:solidFill>
              <a:latin typeface="Calibri" panose="020F0502020204030204" pitchFamily="34" charset="0"/>
              <a:ea typeface="Calibri" panose="020F0502020204030204" pitchFamily="34" charset="0"/>
              <a:cs typeface="Calibri" panose="020F0502020204030204" pitchFamily="34" charset="0"/>
            </a:rPr>
            <a:t>Improve the process by eliminating defects</a:t>
          </a:r>
          <a:endParaRPr lang="en-US" sz="1000" kern="1200" dirty="0"/>
        </a:p>
      </dsp:txBody>
      <dsp:txXfrm>
        <a:off x="1123451" y="3364333"/>
        <a:ext cx="1886414" cy="894800"/>
      </dsp:txXfrm>
    </dsp:sp>
    <dsp:sp modelId="{F6380DF5-3D71-4135-8005-841399F02069}">
      <dsp:nvSpPr>
        <dsp:cNvPr id="0" name=""/>
        <dsp:cNvSpPr/>
      </dsp:nvSpPr>
      <dsp:spPr>
        <a:xfrm>
          <a:off x="409400" y="1267285"/>
          <a:ext cx="1983228" cy="991614"/>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Control</a:t>
          </a:r>
        </a:p>
        <a:p>
          <a:pPr lvl="0" algn="ctr" defTabSz="444500">
            <a:lnSpc>
              <a:spcPct val="90000"/>
            </a:lnSpc>
            <a:spcBef>
              <a:spcPct val="0"/>
            </a:spcBef>
            <a:spcAft>
              <a:spcPct val="35000"/>
            </a:spcAft>
          </a:pPr>
          <a:r>
            <a:rPr lang="en-US" sz="1000" kern="1200" dirty="0" smtClean="0">
              <a:latin typeface="Calibri" panose="020F0502020204030204" pitchFamily="34" charset="0"/>
              <a:ea typeface="Calibri" panose="020F0502020204030204" pitchFamily="34" charset="0"/>
              <a:cs typeface="Calibri" panose="020F0502020204030204" pitchFamily="34" charset="0"/>
            </a:rPr>
            <a:t>Control future process performance so that the improved process does not degrade</a:t>
          </a:r>
          <a:endParaRPr lang="en-US" sz="1000" kern="1200" dirty="0"/>
        </a:p>
      </dsp:txBody>
      <dsp:txXfrm>
        <a:off x="457807" y="1315692"/>
        <a:ext cx="1886414" cy="89480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94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100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158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668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923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65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020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22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349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73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96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213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949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843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713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84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51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548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828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177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035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337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11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601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359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162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300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264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67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438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369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48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88252dc4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88252dc4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02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657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smtClean="0">
                <a:solidFill>
                  <a:srgbClr val="000000"/>
                </a:solidFill>
                <a:latin typeface="Times New Roman" panose="02020603050405020304" pitchFamily="18" charset="0"/>
                <a:cs typeface="Times New Roman" panose="02020603050405020304" pitchFamily="18" charset="0"/>
              </a:rPr>
              <a:t>SIX SIGMA BLACK BELT PROJECT</a:t>
            </a:r>
            <a:endParaRPr sz="1050" dirty="0">
              <a:latin typeface="Times New Roman" panose="02020603050405020304" pitchFamily="18" charset="0"/>
              <a:cs typeface="Times New Roman" panose="02020603050405020304" pitchFamily="18" charset="0"/>
            </a:endParaRPr>
          </a:p>
        </p:txBody>
      </p:sp>
      <p:sp>
        <p:nvSpPr>
          <p:cNvPr id="177" name="Google Shape;177;p18"/>
          <p:cNvSpPr txBox="1">
            <a:spLocks noGrp="1"/>
          </p:cNvSpPr>
          <p:nvPr>
            <p:ph type="subTitle" idx="4294967295"/>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smtClean="0">
                <a:latin typeface="Times New Roman" panose="02020603050405020304" pitchFamily="18" charset="0"/>
                <a:cs typeface="Times New Roman" panose="02020603050405020304" pitchFamily="18" charset="0"/>
              </a:rPr>
              <a:t>Project Lead : </a:t>
            </a:r>
            <a:r>
              <a:rPr lang="en-GB" sz="1200" dirty="0" err="1" smtClean="0">
                <a:latin typeface="Times New Roman" panose="02020603050405020304" pitchFamily="18" charset="0"/>
                <a:cs typeface="Times New Roman" panose="02020603050405020304" pitchFamily="18" charset="0"/>
              </a:rPr>
              <a:t>Dushyant</a:t>
            </a:r>
            <a:r>
              <a:rPr lang="en-GB" sz="1200" dirty="0" smtClean="0">
                <a:latin typeface="Times New Roman" panose="02020603050405020304" pitchFamily="18" charset="0"/>
                <a:cs typeface="Times New Roman" panose="02020603050405020304" pitchFamily="18" charset="0"/>
              </a:rPr>
              <a:t> Kumar </a:t>
            </a:r>
            <a:r>
              <a:rPr lang="en-GB" sz="1200" dirty="0" err="1" smtClean="0">
                <a:latin typeface="Times New Roman" panose="02020603050405020304" pitchFamily="18" charset="0"/>
                <a:cs typeface="Times New Roman" panose="02020603050405020304" pitchFamily="18" charset="0"/>
              </a:rPr>
              <a:t>Verma</a:t>
            </a:r>
            <a:endParaRPr sz="1200" dirty="0">
              <a:latin typeface="Times New Roman" panose="02020603050405020304" pitchFamily="18" charset="0"/>
              <a:cs typeface="Times New Roman" panose="02020603050405020304" pitchFamily="18" charset="0"/>
            </a:endParaRPr>
          </a:p>
        </p:txBody>
      </p:sp>
      <p:sp>
        <p:nvSpPr>
          <p:cNvPr id="178" name="Google Shape;178;p18"/>
          <p:cNvSpPr txBox="1">
            <a:spLocks noGrp="1"/>
          </p:cNvSpPr>
          <p:nvPr>
            <p:ph type="body" idx="1"/>
          </p:nvPr>
        </p:nvSpPr>
        <p:spPr>
          <a:xfrm>
            <a:off x="729450" y="2078875"/>
            <a:ext cx="7688700" cy="89824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400" b="1" dirty="0" smtClean="0">
                <a:latin typeface="Times New Roman" panose="02020603050405020304" pitchFamily="18" charset="0"/>
                <a:cs typeface="Times New Roman" panose="02020603050405020304" pitchFamily="18" charset="0"/>
              </a:rPr>
              <a:t>To Improve Credit Card Resolution Percentage</a:t>
            </a:r>
            <a:endParaRPr lang="en-IN" sz="1400" b="1" dirty="0">
              <a:latin typeface="Times New Roman" panose="02020603050405020304" pitchFamily="18" charset="0"/>
              <a:cs typeface="Times New Roman" panose="02020603050405020304" pitchFamily="18" charset="0"/>
            </a:endParaRPr>
          </a:p>
          <a:p>
            <a:pPr marL="0" lvl="0" indent="0" algn="l" rtl="0">
              <a:spcBef>
                <a:spcPts val="0"/>
              </a:spcBef>
              <a:spcAft>
                <a:spcPts val="1600"/>
              </a:spcAft>
              <a:buNone/>
            </a:pPr>
            <a:endParaRPr lang="en-IN" sz="1400" b="1" dirty="0" smtClean="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err="1" smtClean="0">
                <a:latin typeface="Times New Roman" panose="02020603050405020304" pitchFamily="18" charset="0"/>
                <a:cs typeface="Times New Roman" panose="02020603050405020304" pitchFamily="18" charset="0"/>
              </a:rPr>
              <a:t>Analyze</a:t>
            </a:r>
            <a:endParaRPr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extLst>
      <p:ext uri="{BB962C8B-B14F-4D97-AF65-F5344CB8AC3E}">
        <p14:creationId xmlns:p14="http://schemas.microsoft.com/office/powerpoint/2010/main" val="1216439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 name="Text Placeholder 1"/>
          <p:cNvSpPr>
            <a:spLocks noGrp="1"/>
          </p:cNvSpPr>
          <p:nvPr>
            <p:ph type="body" idx="1"/>
          </p:nvPr>
        </p:nvSpPr>
        <p:spPr>
          <a:xfrm>
            <a:off x="198472" y="488885"/>
            <a:ext cx="7688700" cy="398643"/>
          </a:xfrm>
        </p:spPr>
        <p:txBody>
          <a:bodyPr/>
          <a:lstStyle/>
          <a:p>
            <a:pPr marL="146050" indent="0">
              <a:buNone/>
            </a:pPr>
            <a:r>
              <a:rPr lang="en-IN" sz="1100" dirty="0" smtClean="0"/>
              <a:t>Problem Statement: </a:t>
            </a:r>
            <a:r>
              <a:rPr lang="en-IN" sz="1100" dirty="0">
                <a:latin typeface="Times New Roman" panose="02020603050405020304" pitchFamily="18" charset="0"/>
                <a:cs typeface="Times New Roman" panose="02020603050405020304" pitchFamily="18" charset="0"/>
              </a:rPr>
              <a:t>To improve the Credit card collection from </a:t>
            </a:r>
            <a:r>
              <a:rPr lang="en-IN" sz="1100" dirty="0" smtClean="0">
                <a:latin typeface="Times New Roman" panose="02020603050405020304" pitchFamily="18" charset="0"/>
                <a:cs typeface="Times New Roman" panose="02020603050405020304" pitchFamily="18" charset="0"/>
              </a:rPr>
              <a:t>32.37% </a:t>
            </a:r>
            <a:r>
              <a:rPr lang="en-IN" sz="1100" dirty="0">
                <a:latin typeface="Times New Roman" panose="02020603050405020304" pitchFamily="18" charset="0"/>
                <a:cs typeface="Times New Roman" panose="02020603050405020304" pitchFamily="18" charset="0"/>
              </a:rPr>
              <a:t>to </a:t>
            </a:r>
            <a:r>
              <a:rPr lang="en-IN" sz="1100" dirty="0" smtClean="0">
                <a:latin typeface="Times New Roman" panose="02020603050405020304" pitchFamily="18" charset="0"/>
                <a:cs typeface="Times New Roman" panose="02020603050405020304" pitchFamily="18" charset="0"/>
              </a:rPr>
              <a:t>40% </a:t>
            </a:r>
            <a:r>
              <a:rPr lang="en-IN" sz="1100" dirty="0">
                <a:latin typeface="Times New Roman" panose="02020603050405020304" pitchFamily="18" charset="0"/>
                <a:cs typeface="Times New Roman" panose="02020603050405020304" pitchFamily="18" charset="0"/>
              </a:rPr>
              <a:t>by 30th </a:t>
            </a:r>
            <a:r>
              <a:rPr lang="en-IN" sz="1100" dirty="0" smtClean="0">
                <a:latin typeface="Times New Roman" panose="02020603050405020304" pitchFamily="18" charset="0"/>
                <a:cs typeface="Times New Roman" panose="02020603050405020304" pitchFamily="18" charset="0"/>
              </a:rPr>
              <a:t>Dec'24</a:t>
            </a:r>
            <a:r>
              <a:rPr lang="en-IN" sz="1100" dirty="0" smtClean="0"/>
              <a:t> </a:t>
            </a:r>
            <a:endParaRPr lang="en-IN" sz="1100" dirty="0"/>
          </a:p>
        </p:txBody>
      </p:sp>
      <p:sp>
        <p:nvSpPr>
          <p:cNvPr id="212" name="Google Shape;241;p25"/>
          <p:cNvSpPr txBox="1">
            <a:spLocks/>
          </p:cNvSpPr>
          <p:nvPr/>
        </p:nvSpPr>
        <p:spPr>
          <a:xfrm>
            <a:off x="198472" y="0"/>
            <a:ext cx="467832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smtClean="0">
                <a:solidFill>
                  <a:schemeClr val="tx1"/>
                </a:solidFill>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Brainstorming Session : Potential Causes</a:t>
            </a:r>
            <a:endParaRPr lang="en-GB" sz="2000"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58761175"/>
              </p:ext>
            </p:extLst>
          </p:nvPr>
        </p:nvGraphicFramePr>
        <p:xfrm>
          <a:off x="198471" y="887528"/>
          <a:ext cx="8789585" cy="4094052"/>
        </p:xfrm>
        <a:graphic>
          <a:graphicData uri="http://schemas.openxmlformats.org/drawingml/2006/table">
            <a:tbl>
              <a:tblPr>
                <a:tableStyleId>{5C22544A-7EE6-4342-B048-85BDC9FD1C3A}</a:tableStyleId>
              </a:tblPr>
              <a:tblGrid>
                <a:gridCol w="3699569">
                  <a:extLst>
                    <a:ext uri="{9D8B030D-6E8A-4147-A177-3AD203B41FA5}">
                      <a16:colId xmlns:a16="http://schemas.microsoft.com/office/drawing/2014/main" val="851853206"/>
                    </a:ext>
                  </a:extLst>
                </a:gridCol>
                <a:gridCol w="1539420">
                  <a:extLst>
                    <a:ext uri="{9D8B030D-6E8A-4147-A177-3AD203B41FA5}">
                      <a16:colId xmlns:a16="http://schemas.microsoft.com/office/drawing/2014/main" val="1675190924"/>
                    </a:ext>
                  </a:extLst>
                </a:gridCol>
                <a:gridCol w="1477346">
                  <a:extLst>
                    <a:ext uri="{9D8B030D-6E8A-4147-A177-3AD203B41FA5}">
                      <a16:colId xmlns:a16="http://schemas.microsoft.com/office/drawing/2014/main" val="1592316986"/>
                    </a:ext>
                  </a:extLst>
                </a:gridCol>
                <a:gridCol w="1371501">
                  <a:extLst>
                    <a:ext uri="{9D8B030D-6E8A-4147-A177-3AD203B41FA5}">
                      <a16:colId xmlns:a16="http://schemas.microsoft.com/office/drawing/2014/main" val="3413861368"/>
                    </a:ext>
                  </a:extLst>
                </a:gridCol>
                <a:gridCol w="701749">
                  <a:extLst>
                    <a:ext uri="{9D8B030D-6E8A-4147-A177-3AD203B41FA5}">
                      <a16:colId xmlns:a16="http://schemas.microsoft.com/office/drawing/2014/main" val="126205018"/>
                    </a:ext>
                  </a:extLst>
                </a:gridCol>
              </a:tblGrid>
              <a:tr h="220354">
                <a:tc>
                  <a:txBody>
                    <a:bodyPr/>
                    <a:lstStyle/>
                    <a:p>
                      <a:pPr algn="ctr" fontAlgn="b"/>
                      <a:r>
                        <a:rPr lang="en-IN" sz="800" b="1" u="none" strike="noStrike" dirty="0">
                          <a:solidFill>
                            <a:schemeClr val="accent1">
                              <a:lumMod val="50000"/>
                            </a:schemeClr>
                          </a:solidFill>
                          <a:effectLst/>
                        </a:rPr>
                        <a:t>Causes</a:t>
                      </a:r>
                      <a:endParaRPr lang="en-IN" sz="800" b="1" i="0" u="none" strike="noStrike" dirty="0">
                        <a:solidFill>
                          <a:schemeClr val="accent1">
                            <a:lumMod val="50000"/>
                          </a:schemeClr>
                        </a:solidFill>
                        <a:effectLst/>
                        <a:latin typeface="Calibri" panose="020F0502020204030204" pitchFamily="34" charset="0"/>
                      </a:endParaRPr>
                    </a:p>
                  </a:txBody>
                  <a:tcPr marL="3330" marR="3330" marT="3330" marB="0" anchor="ctr"/>
                </a:tc>
                <a:tc>
                  <a:txBody>
                    <a:bodyPr/>
                    <a:lstStyle/>
                    <a:p>
                      <a:pPr algn="ctr" fontAlgn="b"/>
                      <a:r>
                        <a:rPr lang="en-IN" sz="800" b="1" u="none" strike="noStrike" dirty="0">
                          <a:solidFill>
                            <a:schemeClr val="accent1">
                              <a:lumMod val="50000"/>
                            </a:schemeClr>
                          </a:solidFill>
                          <a:effectLst/>
                        </a:rPr>
                        <a:t>Attributes as per Fish Bone</a:t>
                      </a:r>
                      <a:endParaRPr lang="en-IN" sz="800" b="1" i="0" u="none" strike="noStrike" dirty="0">
                        <a:solidFill>
                          <a:schemeClr val="accent1">
                            <a:lumMod val="50000"/>
                          </a:schemeClr>
                        </a:solidFill>
                        <a:effectLst/>
                        <a:latin typeface="Calibri" panose="020F0502020204030204" pitchFamily="34" charset="0"/>
                      </a:endParaRPr>
                    </a:p>
                  </a:txBody>
                  <a:tcPr marL="3330" marR="3330" marT="3330" marB="0" anchor="ctr"/>
                </a:tc>
                <a:tc>
                  <a:txBody>
                    <a:bodyPr/>
                    <a:lstStyle/>
                    <a:p>
                      <a:pPr algn="ctr" fontAlgn="b"/>
                      <a:r>
                        <a:rPr lang="en-IN" sz="800" b="1" u="none" strike="noStrike" dirty="0">
                          <a:solidFill>
                            <a:schemeClr val="accent1">
                              <a:lumMod val="50000"/>
                            </a:schemeClr>
                          </a:solidFill>
                          <a:effectLst/>
                        </a:rPr>
                        <a:t>Priority/Impact of Causes</a:t>
                      </a:r>
                      <a:endParaRPr lang="en-IN" sz="800" b="1" i="0" u="none" strike="noStrike" dirty="0">
                        <a:solidFill>
                          <a:schemeClr val="accent1">
                            <a:lumMod val="50000"/>
                          </a:schemeClr>
                        </a:solidFill>
                        <a:effectLst/>
                        <a:latin typeface="Calibri" panose="020F0502020204030204" pitchFamily="34" charset="0"/>
                      </a:endParaRPr>
                    </a:p>
                  </a:txBody>
                  <a:tcPr marL="3330" marR="3330" marT="3330" marB="0" anchor="ctr"/>
                </a:tc>
                <a:tc>
                  <a:txBody>
                    <a:bodyPr/>
                    <a:lstStyle/>
                    <a:p>
                      <a:pPr algn="ctr" fontAlgn="b"/>
                      <a:r>
                        <a:rPr lang="en-IN" sz="800" b="1" u="none" strike="noStrike" dirty="0" err="1">
                          <a:solidFill>
                            <a:schemeClr val="accent1">
                              <a:lumMod val="50000"/>
                            </a:schemeClr>
                          </a:solidFill>
                          <a:effectLst/>
                        </a:rPr>
                        <a:t>Incontrol</a:t>
                      </a:r>
                      <a:r>
                        <a:rPr lang="en-IN" sz="800" b="1" u="none" strike="noStrike" dirty="0">
                          <a:solidFill>
                            <a:schemeClr val="accent1">
                              <a:lumMod val="50000"/>
                            </a:schemeClr>
                          </a:solidFill>
                          <a:effectLst/>
                        </a:rPr>
                        <a:t>/Outside control</a:t>
                      </a:r>
                      <a:endParaRPr lang="en-IN" sz="800" b="1" i="0" u="none" strike="noStrike" dirty="0">
                        <a:solidFill>
                          <a:schemeClr val="accent1">
                            <a:lumMod val="50000"/>
                          </a:schemeClr>
                        </a:solidFill>
                        <a:effectLst/>
                        <a:latin typeface="Calibri" panose="020F0502020204030204" pitchFamily="34" charset="0"/>
                      </a:endParaRPr>
                    </a:p>
                  </a:txBody>
                  <a:tcPr marL="3330" marR="3330" marT="3330" marB="0" anchor="ctr"/>
                </a:tc>
                <a:tc>
                  <a:txBody>
                    <a:bodyPr/>
                    <a:lstStyle/>
                    <a:p>
                      <a:pPr algn="ctr" fontAlgn="b"/>
                      <a:r>
                        <a:rPr lang="en-IN" sz="800" b="1" u="none" strike="noStrike" dirty="0">
                          <a:solidFill>
                            <a:schemeClr val="accent1">
                              <a:lumMod val="50000"/>
                            </a:schemeClr>
                          </a:solidFill>
                          <a:effectLst/>
                        </a:rPr>
                        <a:t>Process/Data Door</a:t>
                      </a:r>
                      <a:endParaRPr lang="en-IN" sz="800" b="1" i="0" u="none" strike="noStrike" dirty="0">
                        <a:solidFill>
                          <a:schemeClr val="accent1">
                            <a:lumMod val="50000"/>
                          </a:schemeClr>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321734725"/>
                  </a:ext>
                </a:extLst>
              </a:tr>
              <a:tr h="147957">
                <a:tc>
                  <a:txBody>
                    <a:bodyPr/>
                    <a:lstStyle/>
                    <a:p>
                      <a:pPr algn="l" fontAlgn="b"/>
                      <a:r>
                        <a:rPr lang="en-IN" sz="800" u="none" strike="noStrike" dirty="0">
                          <a:effectLst/>
                        </a:rPr>
                        <a:t>1. Data discrepancies in customer lists.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dirty="0">
                          <a:effectLst/>
                        </a:rPr>
                        <a:t>Method</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 </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642901428"/>
                  </a:ext>
                </a:extLst>
              </a:tr>
              <a:tr h="147957">
                <a:tc>
                  <a:txBody>
                    <a:bodyPr/>
                    <a:lstStyle/>
                    <a:p>
                      <a:pPr algn="l" fontAlgn="b"/>
                      <a:r>
                        <a:rPr lang="en-IN" sz="800" u="none" strike="noStrike" dirty="0">
                          <a:effectLst/>
                        </a:rPr>
                        <a:t>2. Delays in updating customer status in the MIS.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Man</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2508937778"/>
                  </a:ext>
                </a:extLst>
              </a:tr>
              <a:tr h="147957">
                <a:tc>
                  <a:txBody>
                    <a:bodyPr/>
                    <a:lstStyle/>
                    <a:p>
                      <a:pPr algn="l" fontAlgn="b"/>
                      <a:r>
                        <a:rPr lang="en-IN" sz="800" u="none" strike="noStrike" dirty="0">
                          <a:effectLst/>
                        </a:rPr>
                        <a:t>3. Incomplete data fields in the CRM.</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Machine</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Low</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Outside 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429218853"/>
                  </a:ext>
                </a:extLst>
              </a:tr>
              <a:tr h="147957">
                <a:tc>
                  <a:txBody>
                    <a:bodyPr/>
                    <a:lstStyle/>
                    <a:p>
                      <a:pPr algn="l" fontAlgn="b"/>
                      <a:r>
                        <a:rPr lang="en-IN" sz="800" u="none" strike="noStrike" dirty="0">
                          <a:effectLst/>
                        </a:rPr>
                        <a:t>4. Inconsistent performance tracking.</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Man</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3836189655"/>
                  </a:ext>
                </a:extLst>
              </a:tr>
              <a:tr h="147957">
                <a:tc>
                  <a:txBody>
                    <a:bodyPr/>
                    <a:lstStyle/>
                    <a:p>
                      <a:pPr algn="l" fontAlgn="b"/>
                      <a:r>
                        <a:rPr lang="en-IN" sz="800" u="none" strike="noStrike" dirty="0">
                          <a:effectLst/>
                        </a:rPr>
                        <a:t>5. Failure to adapt to changes in customer </a:t>
                      </a:r>
                      <a:r>
                        <a:rPr lang="en-IN" sz="800" u="none" strike="noStrike" dirty="0" err="1">
                          <a:effectLst/>
                        </a:rPr>
                        <a:t>behavior</a:t>
                      </a:r>
                      <a:r>
                        <a:rPr lang="en-IN" sz="800" u="none" strike="noStrike" dirty="0">
                          <a:effectLst/>
                        </a:rPr>
                        <a:t>.</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Measurement</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208274225"/>
                  </a:ext>
                </a:extLst>
              </a:tr>
              <a:tr h="147957">
                <a:tc>
                  <a:txBody>
                    <a:bodyPr/>
                    <a:lstStyle/>
                    <a:p>
                      <a:pPr algn="l" fontAlgn="b"/>
                      <a:r>
                        <a:rPr lang="en-IN" sz="800" u="none" strike="noStrike" dirty="0">
                          <a:effectLst/>
                        </a:rPr>
                        <a:t>6. System downtimes affecting data entry.</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Machine</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dirty="0">
                          <a:effectLst/>
                        </a:rPr>
                        <a:t>Medium</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Outside 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919920049"/>
                  </a:ext>
                </a:extLst>
              </a:tr>
              <a:tr h="147957">
                <a:tc>
                  <a:txBody>
                    <a:bodyPr/>
                    <a:lstStyle/>
                    <a:p>
                      <a:pPr algn="l" fontAlgn="b"/>
                      <a:r>
                        <a:rPr lang="en-IN" sz="800" u="none" strike="noStrike" dirty="0">
                          <a:effectLst/>
                        </a:rPr>
                        <a:t>7. CRM integration issues with other tools.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Machine</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Medium</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Outside 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2789097723"/>
                  </a:ext>
                </a:extLst>
              </a:tr>
              <a:tr h="147957">
                <a:tc>
                  <a:txBody>
                    <a:bodyPr/>
                    <a:lstStyle/>
                    <a:p>
                      <a:pPr algn="l" fontAlgn="b"/>
                      <a:r>
                        <a:rPr lang="en-IN" sz="800" u="none" strike="noStrike" dirty="0">
                          <a:effectLst/>
                        </a:rPr>
                        <a:t>8. Issue in feeding data in dialler</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Machine</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Outside 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750028404"/>
                  </a:ext>
                </a:extLst>
              </a:tr>
              <a:tr h="147957">
                <a:tc>
                  <a:txBody>
                    <a:bodyPr/>
                    <a:lstStyle/>
                    <a:p>
                      <a:pPr algn="l" fontAlgn="b"/>
                      <a:r>
                        <a:rPr lang="en-IN" sz="800" u="none" strike="noStrike" dirty="0">
                          <a:effectLst/>
                        </a:rPr>
                        <a:t>9. Lack of CRM training for users.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Medium</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Data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563335754"/>
                  </a:ext>
                </a:extLst>
              </a:tr>
              <a:tr h="147957">
                <a:tc>
                  <a:txBody>
                    <a:bodyPr/>
                    <a:lstStyle/>
                    <a:p>
                      <a:pPr algn="l" fontAlgn="b"/>
                      <a:r>
                        <a:rPr lang="en-IN" sz="800" u="none" strike="noStrike" dirty="0">
                          <a:effectLst/>
                        </a:rPr>
                        <a:t>10. Delays in CRM updates and patches.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Machine</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Medium</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Outside 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3825177059"/>
                  </a:ext>
                </a:extLst>
              </a:tr>
              <a:tr h="147957">
                <a:tc>
                  <a:txBody>
                    <a:bodyPr/>
                    <a:lstStyle/>
                    <a:p>
                      <a:pPr algn="l" fontAlgn="b"/>
                      <a:r>
                        <a:rPr lang="en-IN" sz="800" u="none" strike="noStrike" dirty="0">
                          <a:effectLst/>
                        </a:rPr>
                        <a:t>11. Inadequate training for team leaders and agents.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Data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3857079885"/>
                  </a:ext>
                </a:extLst>
              </a:tr>
              <a:tr h="147957">
                <a:tc>
                  <a:txBody>
                    <a:bodyPr/>
                    <a:lstStyle/>
                    <a:p>
                      <a:pPr algn="l" fontAlgn="b"/>
                      <a:r>
                        <a:rPr lang="en-IN" sz="800" u="none" strike="noStrike" dirty="0">
                          <a:effectLst/>
                        </a:rPr>
                        <a:t>12. Outdated training materials.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Low</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849707665"/>
                  </a:ext>
                </a:extLst>
              </a:tr>
              <a:tr h="147957">
                <a:tc>
                  <a:txBody>
                    <a:bodyPr/>
                    <a:lstStyle/>
                    <a:p>
                      <a:pPr algn="l" fontAlgn="b"/>
                      <a:r>
                        <a:rPr lang="en-IN" sz="800" u="none" strike="noStrike" dirty="0">
                          <a:effectLst/>
                        </a:rPr>
                        <a:t>13. Lack of follow-up on training effectiveness.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Low</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dirty="0" smtClean="0">
                          <a:effectLst/>
                        </a:rPr>
                        <a:t>Process Door</a:t>
                      </a:r>
                      <a:endParaRPr lang="en-IN" sz="800" b="0" i="0" u="none" strike="noStrike" dirty="0">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504820267"/>
                  </a:ext>
                </a:extLst>
              </a:tr>
              <a:tr h="147957">
                <a:tc>
                  <a:txBody>
                    <a:bodyPr/>
                    <a:lstStyle/>
                    <a:p>
                      <a:pPr algn="l" fontAlgn="b"/>
                      <a:r>
                        <a:rPr lang="en-IN" sz="800" u="none" strike="noStrike" dirty="0">
                          <a:effectLst/>
                        </a:rPr>
                        <a:t>14. Insufficient focus on handling difficult customers.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Man</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Data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610596782"/>
                  </a:ext>
                </a:extLst>
              </a:tr>
              <a:tr h="147957">
                <a:tc>
                  <a:txBody>
                    <a:bodyPr/>
                    <a:lstStyle/>
                    <a:p>
                      <a:pPr algn="l" fontAlgn="b"/>
                      <a:r>
                        <a:rPr lang="en-IN" sz="800" u="none" strike="noStrike" dirty="0">
                          <a:effectLst/>
                        </a:rPr>
                        <a:t>15. Failure to address gaps identified in feedback sessions.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Man</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Medium</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3782955655"/>
                  </a:ext>
                </a:extLst>
              </a:tr>
              <a:tr h="147957">
                <a:tc>
                  <a:txBody>
                    <a:bodyPr/>
                    <a:lstStyle/>
                    <a:p>
                      <a:pPr algn="l" fontAlgn="b"/>
                      <a:r>
                        <a:rPr lang="en-IN" sz="800" u="none" strike="noStrike" dirty="0">
                          <a:effectLst/>
                        </a:rPr>
                        <a:t>16.Poor coordination between teams.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Medium</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4203285193"/>
                  </a:ext>
                </a:extLst>
              </a:tr>
              <a:tr h="147957">
                <a:tc>
                  <a:txBody>
                    <a:bodyPr/>
                    <a:lstStyle/>
                    <a:p>
                      <a:pPr algn="l" fontAlgn="b"/>
                      <a:r>
                        <a:rPr lang="en-IN" sz="800" u="none" strike="noStrike" dirty="0">
                          <a:effectLst/>
                        </a:rPr>
                        <a:t>17. Lack of accountability for performance metrics.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Man</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Medium</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880062855"/>
                  </a:ext>
                </a:extLst>
              </a:tr>
              <a:tr h="147957">
                <a:tc>
                  <a:txBody>
                    <a:bodyPr/>
                    <a:lstStyle/>
                    <a:p>
                      <a:pPr algn="l" fontAlgn="b"/>
                      <a:r>
                        <a:rPr lang="en-IN" sz="800" u="none" strike="noStrike" dirty="0">
                          <a:effectLst/>
                        </a:rPr>
                        <a:t>18. Misalignment of objectives across teams.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Medium</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3100661984"/>
                  </a:ext>
                </a:extLst>
              </a:tr>
              <a:tr h="147957">
                <a:tc>
                  <a:txBody>
                    <a:bodyPr/>
                    <a:lstStyle/>
                    <a:p>
                      <a:pPr algn="l" fontAlgn="b"/>
                      <a:r>
                        <a:rPr lang="en-IN" sz="800" u="none" strike="noStrike" dirty="0">
                          <a:effectLst/>
                        </a:rPr>
                        <a:t>19. Inadequate communication channels.</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Low</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Process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2331377969"/>
                  </a:ext>
                </a:extLst>
              </a:tr>
              <a:tr h="147957">
                <a:tc>
                  <a:txBody>
                    <a:bodyPr/>
                    <a:lstStyle/>
                    <a:p>
                      <a:pPr algn="l" fontAlgn="b"/>
                      <a:r>
                        <a:rPr lang="en-IN" sz="800" u="none" strike="noStrike" dirty="0">
                          <a:effectLst/>
                        </a:rPr>
                        <a:t>20. Non-availability of analytical solution to build dialling strategy</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Data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52121991"/>
                  </a:ext>
                </a:extLst>
              </a:tr>
              <a:tr h="147957">
                <a:tc>
                  <a:txBody>
                    <a:bodyPr/>
                    <a:lstStyle/>
                    <a:p>
                      <a:pPr algn="l" fontAlgn="b"/>
                      <a:r>
                        <a:rPr lang="en-IN" sz="800" u="none" strike="noStrike" dirty="0">
                          <a:effectLst/>
                        </a:rPr>
                        <a:t>21. Non-availability of analytical solution to build </a:t>
                      </a:r>
                      <a:r>
                        <a:rPr lang="en-IN" sz="800" u="none" strike="noStrike" dirty="0" err="1">
                          <a:effectLst/>
                        </a:rPr>
                        <a:t>refrral</a:t>
                      </a:r>
                      <a:r>
                        <a:rPr lang="en-IN" sz="800" u="none" strike="noStrike" dirty="0">
                          <a:effectLst/>
                        </a:rPr>
                        <a:t> strategy</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Data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679901407"/>
                  </a:ext>
                </a:extLst>
              </a:tr>
              <a:tr h="147957">
                <a:tc>
                  <a:txBody>
                    <a:bodyPr/>
                    <a:lstStyle/>
                    <a:p>
                      <a:pPr algn="l" fontAlgn="b"/>
                      <a:r>
                        <a:rPr lang="en-IN" sz="800" u="none" strike="noStrike" dirty="0">
                          <a:effectLst/>
                        </a:rPr>
                        <a:t>22. BQM process is not carried out effectively</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Man</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Data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3688413724"/>
                  </a:ext>
                </a:extLst>
              </a:tr>
              <a:tr h="147957">
                <a:tc>
                  <a:txBody>
                    <a:bodyPr/>
                    <a:lstStyle/>
                    <a:p>
                      <a:pPr algn="l" fontAlgn="b"/>
                      <a:r>
                        <a:rPr lang="en-IN" sz="800" u="none" strike="noStrike" dirty="0">
                          <a:effectLst/>
                        </a:rPr>
                        <a:t>23. POS Band categorization is not proper</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Measurement</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Medium</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Data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092318108"/>
                  </a:ext>
                </a:extLst>
              </a:tr>
              <a:tr h="147957">
                <a:tc>
                  <a:txBody>
                    <a:bodyPr/>
                    <a:lstStyle/>
                    <a:p>
                      <a:pPr algn="l" fontAlgn="b"/>
                      <a:r>
                        <a:rPr lang="en-IN" sz="800" u="none" strike="noStrike" dirty="0">
                          <a:effectLst/>
                        </a:rPr>
                        <a:t>24. New agent is performing relatively low</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Man</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High</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Data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3176052348"/>
                  </a:ext>
                </a:extLst>
              </a:tr>
              <a:tr h="147957">
                <a:tc>
                  <a:txBody>
                    <a:bodyPr/>
                    <a:lstStyle/>
                    <a:p>
                      <a:pPr algn="l" fontAlgn="b"/>
                      <a:r>
                        <a:rPr lang="en-IN" sz="800" u="none" strike="noStrike" dirty="0">
                          <a:effectLst/>
                        </a:rPr>
                        <a:t>25. FCR Performance is not available</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Low</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Incontrol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Data Door</a:t>
                      </a:r>
                      <a:endParaRPr lang="en-IN" sz="800" b="0" i="0" u="none" strike="noStrike">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849545380"/>
                  </a:ext>
                </a:extLst>
              </a:tr>
              <a:tr h="147957">
                <a:tc>
                  <a:txBody>
                    <a:bodyPr/>
                    <a:lstStyle/>
                    <a:p>
                      <a:pPr algn="l" fontAlgn="b"/>
                      <a:r>
                        <a:rPr lang="en-IN" sz="800" u="none" strike="noStrike" dirty="0">
                          <a:effectLst/>
                        </a:rPr>
                        <a:t>26. Public Holidays cause drop in collection %</a:t>
                      </a:r>
                      <a:endParaRPr lang="en-IN" sz="800" b="0" i="0" u="none" strike="noStrike" dirty="0">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Method</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Low</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a:effectLst/>
                        </a:rPr>
                        <a:t>Outside Control</a:t>
                      </a:r>
                      <a:endParaRPr lang="en-IN" sz="800" b="0" i="0" u="none" strike="noStrike">
                        <a:solidFill>
                          <a:srgbClr val="000000"/>
                        </a:solidFill>
                        <a:effectLst/>
                        <a:latin typeface="Calibri" panose="020F0502020204030204" pitchFamily="34" charset="0"/>
                      </a:endParaRPr>
                    </a:p>
                  </a:txBody>
                  <a:tcPr marL="3330" marR="3330" marT="3330" marB="0" anchor="ctr"/>
                </a:tc>
                <a:tc>
                  <a:txBody>
                    <a:bodyPr/>
                    <a:lstStyle/>
                    <a:p>
                      <a:pPr algn="ctr" fontAlgn="b"/>
                      <a:r>
                        <a:rPr lang="en-IN" sz="800" u="none" strike="noStrike" dirty="0">
                          <a:effectLst/>
                        </a:rPr>
                        <a:t>Process Door</a:t>
                      </a:r>
                      <a:endParaRPr lang="en-IN" sz="800" b="0" i="0" u="none" strike="noStrike" dirty="0">
                        <a:solidFill>
                          <a:srgbClr val="000000"/>
                        </a:solidFill>
                        <a:effectLst/>
                        <a:latin typeface="Calibri" panose="020F0502020204030204" pitchFamily="34" charset="0"/>
                      </a:endParaRPr>
                    </a:p>
                  </a:txBody>
                  <a:tcPr marL="3330" marR="3330" marT="3330" marB="0" anchor="ctr"/>
                </a:tc>
                <a:extLst>
                  <a:ext uri="{0D108BD9-81ED-4DB2-BD59-A6C34878D82A}">
                    <a16:rowId xmlns:a16="http://schemas.microsoft.com/office/drawing/2014/main" val="189930152"/>
                  </a:ext>
                </a:extLst>
              </a:tr>
            </a:tbl>
          </a:graphicData>
        </a:graphic>
      </p:graphicFrame>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extLst>
      <p:ext uri="{BB962C8B-B14F-4D97-AF65-F5344CB8AC3E}">
        <p14:creationId xmlns:p14="http://schemas.microsoft.com/office/powerpoint/2010/main" val="21162082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467832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smtClean="0">
                <a:solidFill>
                  <a:schemeClr val="tx1"/>
                </a:solidFill>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Control and Impact Matrix</a:t>
            </a:r>
            <a:endParaRPr lang="en-GB" sz="20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753674576"/>
              </p:ext>
            </p:extLst>
          </p:nvPr>
        </p:nvGraphicFramePr>
        <p:xfrm>
          <a:off x="411126" y="779723"/>
          <a:ext cx="8179981" cy="3934041"/>
        </p:xfrm>
        <a:graphic>
          <a:graphicData uri="http://schemas.openxmlformats.org/drawingml/2006/table">
            <a:tbl>
              <a:tblPr>
                <a:tableStyleId>{5C22544A-7EE6-4342-B048-85BDC9FD1C3A}</a:tableStyleId>
              </a:tblPr>
              <a:tblGrid>
                <a:gridCol w="833628">
                  <a:extLst>
                    <a:ext uri="{9D8B030D-6E8A-4147-A177-3AD203B41FA5}">
                      <a16:colId xmlns:a16="http://schemas.microsoft.com/office/drawing/2014/main" val="1153341419"/>
                    </a:ext>
                  </a:extLst>
                </a:gridCol>
                <a:gridCol w="3897214">
                  <a:extLst>
                    <a:ext uri="{9D8B030D-6E8A-4147-A177-3AD203B41FA5}">
                      <a16:colId xmlns:a16="http://schemas.microsoft.com/office/drawing/2014/main" val="2101406533"/>
                    </a:ext>
                  </a:extLst>
                </a:gridCol>
                <a:gridCol w="3449139">
                  <a:extLst>
                    <a:ext uri="{9D8B030D-6E8A-4147-A177-3AD203B41FA5}">
                      <a16:colId xmlns:a16="http://schemas.microsoft.com/office/drawing/2014/main" val="660993793"/>
                    </a:ext>
                  </a:extLst>
                </a:gridCol>
              </a:tblGrid>
              <a:tr h="268994">
                <a:tc rowSpan="2">
                  <a:txBody>
                    <a:bodyPr/>
                    <a:lstStyle/>
                    <a:p>
                      <a:pPr algn="ctr" fontAlgn="ctr"/>
                      <a:r>
                        <a:rPr lang="en-IN" sz="1100" b="1" u="none" strike="noStrike" dirty="0">
                          <a:solidFill>
                            <a:schemeClr val="accent1">
                              <a:lumMod val="50000"/>
                            </a:schemeClr>
                          </a:solidFill>
                          <a:effectLst/>
                        </a:rPr>
                        <a:t>Control</a:t>
                      </a:r>
                      <a:endParaRPr lang="en-IN" sz="1100" b="1" i="0" u="none" strike="noStrike" dirty="0">
                        <a:solidFill>
                          <a:schemeClr val="accent1">
                            <a:lumMod val="50000"/>
                          </a:schemeClr>
                        </a:solidFill>
                        <a:effectLst/>
                        <a:latin typeface="Calibri" panose="020F0502020204030204" pitchFamily="34" charset="0"/>
                      </a:endParaRPr>
                    </a:p>
                  </a:txBody>
                  <a:tcPr marL="7620" marR="7620" marT="7620" marB="0" anchor="ctr">
                    <a:solidFill>
                      <a:schemeClr val="accent2">
                        <a:lumMod val="60000"/>
                        <a:lumOff val="40000"/>
                      </a:schemeClr>
                    </a:solidFill>
                  </a:tcPr>
                </a:tc>
                <a:tc gridSpan="2">
                  <a:txBody>
                    <a:bodyPr/>
                    <a:lstStyle/>
                    <a:p>
                      <a:pPr algn="ctr" fontAlgn="b"/>
                      <a:r>
                        <a:rPr lang="en-IN" sz="1100" b="1" u="none" strike="noStrike" dirty="0">
                          <a:solidFill>
                            <a:schemeClr val="accent1">
                              <a:lumMod val="50000"/>
                            </a:schemeClr>
                          </a:solidFill>
                          <a:effectLst/>
                        </a:rPr>
                        <a:t>Impact</a:t>
                      </a:r>
                      <a:endParaRPr lang="en-IN" sz="1100" b="1" i="0" u="none" strike="noStrike" dirty="0">
                        <a:solidFill>
                          <a:schemeClr val="accent1">
                            <a:lumMod val="50000"/>
                          </a:schemeClr>
                        </a:solidFill>
                        <a:effectLst/>
                        <a:latin typeface="Calibri" panose="020F0502020204030204" pitchFamily="34" charset="0"/>
                      </a:endParaRPr>
                    </a:p>
                  </a:txBody>
                  <a:tcPr marL="7620" marR="7620" marT="7620" marB="0" anchor="ctr">
                    <a:solidFill>
                      <a:schemeClr val="accent2">
                        <a:lumMod val="60000"/>
                        <a:lumOff val="40000"/>
                      </a:schemeClr>
                    </a:solidFill>
                  </a:tcPr>
                </a:tc>
                <a:tc hMerge="1">
                  <a:txBody>
                    <a:bodyPr/>
                    <a:lstStyle/>
                    <a:p>
                      <a:endParaRPr lang="en-IN"/>
                    </a:p>
                  </a:txBody>
                  <a:tcPr/>
                </a:tc>
                <a:extLst>
                  <a:ext uri="{0D108BD9-81ED-4DB2-BD59-A6C34878D82A}">
                    <a16:rowId xmlns:a16="http://schemas.microsoft.com/office/drawing/2014/main" val="2189279031"/>
                  </a:ext>
                </a:extLst>
              </a:tr>
              <a:tr h="268994">
                <a:tc vMerge="1">
                  <a:txBody>
                    <a:bodyPr/>
                    <a:lstStyle/>
                    <a:p>
                      <a:endParaRPr lang="en-IN"/>
                    </a:p>
                  </a:txBody>
                  <a:tcPr/>
                </a:tc>
                <a:tc>
                  <a:txBody>
                    <a:bodyPr/>
                    <a:lstStyle/>
                    <a:p>
                      <a:pPr algn="ctr" fontAlgn="b"/>
                      <a:r>
                        <a:rPr lang="en-IN" sz="1100" b="1" u="none" strike="noStrike" dirty="0">
                          <a:solidFill>
                            <a:schemeClr val="accent1">
                              <a:lumMod val="50000"/>
                            </a:schemeClr>
                          </a:solidFill>
                          <a:effectLst/>
                        </a:rPr>
                        <a:t>High</a:t>
                      </a:r>
                      <a:endParaRPr lang="en-IN" sz="1100" b="1" i="0" u="none" strike="noStrike" dirty="0">
                        <a:solidFill>
                          <a:schemeClr val="accent1">
                            <a:lumMod val="50000"/>
                          </a:schemeClr>
                        </a:solidFill>
                        <a:effectLst/>
                        <a:latin typeface="Calibri" panose="020F0502020204030204" pitchFamily="34" charset="0"/>
                      </a:endParaRPr>
                    </a:p>
                  </a:txBody>
                  <a:tcPr marL="7620" marR="7620" marT="7620" marB="0" anchor="ctr">
                    <a:solidFill>
                      <a:schemeClr val="accent2">
                        <a:lumMod val="60000"/>
                        <a:lumOff val="40000"/>
                      </a:schemeClr>
                    </a:solidFill>
                  </a:tcPr>
                </a:tc>
                <a:tc>
                  <a:txBody>
                    <a:bodyPr/>
                    <a:lstStyle/>
                    <a:p>
                      <a:pPr algn="ctr" fontAlgn="b"/>
                      <a:r>
                        <a:rPr lang="en-IN" sz="1100" b="1" u="none" strike="noStrike" dirty="0">
                          <a:solidFill>
                            <a:schemeClr val="accent1">
                              <a:lumMod val="50000"/>
                            </a:schemeClr>
                          </a:solidFill>
                          <a:effectLst/>
                        </a:rPr>
                        <a:t>Medium</a:t>
                      </a:r>
                      <a:endParaRPr lang="en-IN" sz="1100" b="1" i="0" u="none" strike="noStrike" dirty="0">
                        <a:solidFill>
                          <a:schemeClr val="accent1">
                            <a:lumMod val="50000"/>
                          </a:schemeClr>
                        </a:solidFill>
                        <a:effectLst/>
                        <a:latin typeface="Calibri" panose="020F0502020204030204" pitchFamily="34" charset="0"/>
                      </a:endParaRPr>
                    </a:p>
                  </a:txBody>
                  <a:tcPr marL="7620" marR="7620" marT="7620" marB="0" anchor="ctr">
                    <a:solidFill>
                      <a:schemeClr val="accent2">
                        <a:lumMod val="60000"/>
                        <a:lumOff val="40000"/>
                      </a:schemeClr>
                    </a:solidFill>
                  </a:tcPr>
                </a:tc>
                <a:extLst>
                  <a:ext uri="{0D108BD9-81ED-4DB2-BD59-A6C34878D82A}">
                    <a16:rowId xmlns:a16="http://schemas.microsoft.com/office/drawing/2014/main" val="758196936"/>
                  </a:ext>
                </a:extLst>
              </a:tr>
              <a:tr h="268994">
                <a:tc rowSpan="10">
                  <a:txBody>
                    <a:bodyPr/>
                    <a:lstStyle/>
                    <a:p>
                      <a:pPr algn="ctr" fontAlgn="ctr"/>
                      <a:r>
                        <a:rPr lang="en-IN" sz="1100" b="1" u="none" strike="noStrike" dirty="0" err="1">
                          <a:solidFill>
                            <a:schemeClr val="accent1">
                              <a:lumMod val="50000"/>
                            </a:schemeClr>
                          </a:solidFill>
                          <a:effectLst/>
                        </a:rPr>
                        <a:t>Incontrol</a:t>
                      </a:r>
                      <a:endParaRPr lang="en-IN" sz="1100" b="1" i="0" u="none" strike="noStrike" dirty="0">
                        <a:solidFill>
                          <a:schemeClr val="accent1">
                            <a:lumMod val="50000"/>
                          </a:schemeClr>
                        </a:solidFill>
                        <a:effectLst/>
                        <a:latin typeface="Calibri" panose="020F0502020204030204" pitchFamily="34" charset="0"/>
                      </a:endParaRPr>
                    </a:p>
                  </a:txBody>
                  <a:tcPr marL="7620" marR="7620" marT="7620" marB="0" anchor="ctr">
                    <a:solidFill>
                      <a:schemeClr val="accent2">
                        <a:lumMod val="60000"/>
                        <a:lumOff val="40000"/>
                      </a:schemeClr>
                    </a:solidFill>
                  </a:tcPr>
                </a:tc>
                <a:tc>
                  <a:txBody>
                    <a:bodyPr/>
                    <a:lstStyle/>
                    <a:p>
                      <a:pPr algn="l" fontAlgn="b"/>
                      <a:r>
                        <a:rPr lang="en-IN" sz="1100" u="none" strike="noStrike" dirty="0">
                          <a:effectLst/>
                        </a:rPr>
                        <a:t>Data discrepancies in customer lists.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u="none" strike="noStrike">
                          <a:effectLst/>
                        </a:rPr>
                        <a:t>Lack of CRM training for users.</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23623949"/>
                  </a:ext>
                </a:extLst>
              </a:tr>
              <a:tr h="504365">
                <a:tc vMerge="1">
                  <a:txBody>
                    <a:bodyPr/>
                    <a:lstStyle/>
                    <a:p>
                      <a:endParaRPr lang="en-IN"/>
                    </a:p>
                  </a:txBody>
                  <a:tcPr/>
                </a:tc>
                <a:tc>
                  <a:txBody>
                    <a:bodyPr/>
                    <a:lstStyle/>
                    <a:p>
                      <a:pPr algn="l" fontAlgn="b"/>
                      <a:r>
                        <a:rPr lang="en-IN" sz="1100" u="none" strike="noStrike" dirty="0">
                          <a:effectLst/>
                        </a:rPr>
                        <a:t>Delays in updating customer status in the MIS.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u="none" strike="noStrike">
                          <a:effectLst/>
                        </a:rPr>
                        <a:t>Failure to address gaps identified in feedback sessions.</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8212857"/>
                  </a:ext>
                </a:extLst>
              </a:tr>
              <a:tr h="268994">
                <a:tc vMerge="1">
                  <a:txBody>
                    <a:bodyPr/>
                    <a:lstStyle/>
                    <a:p>
                      <a:endParaRPr lang="en-IN"/>
                    </a:p>
                  </a:txBody>
                  <a:tcPr/>
                </a:tc>
                <a:tc>
                  <a:txBody>
                    <a:bodyPr/>
                    <a:lstStyle/>
                    <a:p>
                      <a:pPr algn="l" fontAlgn="b"/>
                      <a:r>
                        <a:rPr lang="en-IN" sz="1100" u="none" strike="noStrike" dirty="0">
                          <a:effectLst/>
                        </a:rPr>
                        <a:t>Inconsistent performance tracking.</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u="none" strike="noStrike">
                          <a:effectLst/>
                        </a:rPr>
                        <a:t>Poor coordination between teams.</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60038985"/>
                  </a:ext>
                </a:extLst>
              </a:tr>
              <a:tr h="268994">
                <a:tc vMerge="1">
                  <a:txBody>
                    <a:bodyPr/>
                    <a:lstStyle/>
                    <a:p>
                      <a:endParaRPr lang="en-IN"/>
                    </a:p>
                  </a:txBody>
                  <a:tcPr/>
                </a:tc>
                <a:tc>
                  <a:txBody>
                    <a:bodyPr/>
                    <a:lstStyle/>
                    <a:p>
                      <a:pPr algn="l" fontAlgn="b"/>
                      <a:r>
                        <a:rPr lang="en-IN" sz="1100" u="none" strike="noStrike" dirty="0">
                          <a:effectLst/>
                        </a:rPr>
                        <a:t>Failure to adapt to changes in customer </a:t>
                      </a:r>
                      <a:r>
                        <a:rPr lang="en-IN" sz="1100" u="none" strike="noStrike" dirty="0" err="1">
                          <a:effectLst/>
                        </a:rPr>
                        <a:t>behavior</a:t>
                      </a:r>
                      <a:r>
                        <a:rPr lang="en-IN" sz="1100" u="none" strike="noStrike" dirty="0">
                          <a:effectLst/>
                        </a:rPr>
                        <a:t>.</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u="none" strike="noStrike">
                          <a:effectLst/>
                        </a:rPr>
                        <a:t>Lack of accountability for performance metrics.</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030523440"/>
                  </a:ext>
                </a:extLst>
              </a:tr>
              <a:tr h="268994">
                <a:tc vMerge="1">
                  <a:txBody>
                    <a:bodyPr/>
                    <a:lstStyle/>
                    <a:p>
                      <a:endParaRPr lang="en-IN"/>
                    </a:p>
                  </a:txBody>
                  <a:tcPr/>
                </a:tc>
                <a:tc>
                  <a:txBody>
                    <a:bodyPr/>
                    <a:lstStyle/>
                    <a:p>
                      <a:pPr algn="l" fontAlgn="b"/>
                      <a:r>
                        <a:rPr lang="en-IN" sz="1100" u="none" strike="noStrike" dirty="0">
                          <a:effectLst/>
                        </a:rPr>
                        <a:t>Inadequate training for team leaders and agents.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u="none" strike="noStrike">
                          <a:effectLst/>
                        </a:rPr>
                        <a:t>Misalignment of objectives across teams.</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91952293"/>
                  </a:ext>
                </a:extLst>
              </a:tr>
              <a:tr h="268994">
                <a:tc vMerge="1">
                  <a:txBody>
                    <a:bodyPr/>
                    <a:lstStyle/>
                    <a:p>
                      <a:endParaRPr lang="en-IN"/>
                    </a:p>
                  </a:txBody>
                  <a:tcPr/>
                </a:tc>
                <a:tc>
                  <a:txBody>
                    <a:bodyPr/>
                    <a:lstStyle/>
                    <a:p>
                      <a:pPr algn="l" fontAlgn="b"/>
                      <a:r>
                        <a:rPr lang="en-IN" sz="1100" u="none" strike="noStrike" dirty="0">
                          <a:effectLst/>
                        </a:rPr>
                        <a:t>Insufficient focus on handling difficult customers.</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IN" sz="1100" u="none" strike="noStrike">
                          <a:effectLst/>
                        </a:rPr>
                        <a:t>POS Band categorization is not proper</a:t>
                      </a:r>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18286232"/>
                  </a:ext>
                </a:extLst>
              </a:tr>
              <a:tr h="504365">
                <a:tc vMerge="1">
                  <a:txBody>
                    <a:bodyPr/>
                    <a:lstStyle/>
                    <a:p>
                      <a:endParaRPr lang="en-IN"/>
                    </a:p>
                  </a:txBody>
                  <a:tcPr/>
                </a:tc>
                <a:tc>
                  <a:txBody>
                    <a:bodyPr/>
                    <a:lstStyle/>
                    <a:p>
                      <a:pPr algn="l" fontAlgn="b"/>
                      <a:r>
                        <a:rPr lang="en-IN" sz="1100" u="none" strike="noStrike" dirty="0">
                          <a:effectLst/>
                        </a:rPr>
                        <a:t>Non-availability of analytical solution to build dialling strategy</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222315731"/>
                  </a:ext>
                </a:extLst>
              </a:tr>
              <a:tr h="504365">
                <a:tc vMerge="1">
                  <a:txBody>
                    <a:bodyPr/>
                    <a:lstStyle/>
                    <a:p>
                      <a:endParaRPr lang="en-IN"/>
                    </a:p>
                  </a:txBody>
                  <a:tcPr/>
                </a:tc>
                <a:tc>
                  <a:txBody>
                    <a:bodyPr/>
                    <a:lstStyle/>
                    <a:p>
                      <a:pPr algn="l" fontAlgn="b"/>
                      <a:r>
                        <a:rPr lang="en-IN" sz="1100" u="none" strike="noStrike" dirty="0">
                          <a:effectLst/>
                        </a:rPr>
                        <a:t>Non-availability of analytical solution to build </a:t>
                      </a:r>
                      <a:r>
                        <a:rPr lang="en-IN" sz="1100" u="none" strike="noStrike" dirty="0" err="1">
                          <a:effectLst/>
                        </a:rPr>
                        <a:t>refrral</a:t>
                      </a:r>
                      <a:r>
                        <a:rPr lang="en-IN" sz="1100" u="none" strike="noStrike" dirty="0">
                          <a:effectLst/>
                        </a:rPr>
                        <a:t> strategy</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95829453"/>
                  </a:ext>
                </a:extLst>
              </a:tr>
              <a:tr h="268994">
                <a:tc vMerge="1">
                  <a:txBody>
                    <a:bodyPr/>
                    <a:lstStyle/>
                    <a:p>
                      <a:endParaRPr lang="en-IN"/>
                    </a:p>
                  </a:txBody>
                  <a:tcPr/>
                </a:tc>
                <a:tc>
                  <a:txBody>
                    <a:bodyPr/>
                    <a:lstStyle/>
                    <a:p>
                      <a:pPr algn="l" fontAlgn="b"/>
                      <a:r>
                        <a:rPr lang="en-IN" sz="1100" u="none" strike="noStrike" dirty="0">
                          <a:effectLst/>
                        </a:rPr>
                        <a:t>BQM process is not carried out effectively</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9123780"/>
                  </a:ext>
                </a:extLst>
              </a:tr>
              <a:tr h="268994">
                <a:tc vMerge="1">
                  <a:txBody>
                    <a:bodyPr/>
                    <a:lstStyle/>
                    <a:p>
                      <a:endParaRPr lang="en-IN"/>
                    </a:p>
                  </a:txBody>
                  <a:tcPr/>
                </a:tc>
                <a:tc>
                  <a:txBody>
                    <a:bodyPr/>
                    <a:lstStyle/>
                    <a:p>
                      <a:pPr algn="l" fontAlgn="b"/>
                      <a:r>
                        <a:rPr lang="en-IN" sz="1100" u="none" strike="noStrike">
                          <a:effectLst/>
                        </a:rPr>
                        <a:t>New agent is performing relatively low</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23528404"/>
                  </a:ext>
                </a:extLst>
              </a:tr>
            </a:tbl>
          </a:graphicData>
        </a:graphic>
      </p:graphicFrame>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extLst>
      <p:ext uri="{BB962C8B-B14F-4D97-AF65-F5344CB8AC3E}">
        <p14:creationId xmlns:p14="http://schemas.microsoft.com/office/powerpoint/2010/main" val="2343604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467832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smtClean="0">
                <a:solidFill>
                  <a:schemeClr val="tx1"/>
                </a:solidFill>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Fishbone Analysis</a:t>
            </a:r>
            <a:endParaRPr lang="en-GB" sz="2000" dirty="0">
              <a:solidFill>
                <a:schemeClr val="tx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FB64FF15-873F-45E9-A330-CC707DA1EB75}"/>
              </a:ext>
            </a:extLst>
          </p:cNvPr>
          <p:cNvGrpSpPr/>
          <p:nvPr/>
        </p:nvGrpSpPr>
        <p:grpSpPr>
          <a:xfrm>
            <a:off x="347330" y="964018"/>
            <a:ext cx="8498959" cy="3785191"/>
            <a:chOff x="671368" y="1548765"/>
            <a:chExt cx="10744756" cy="4719471"/>
          </a:xfrm>
        </p:grpSpPr>
        <p:grpSp>
          <p:nvGrpSpPr>
            <p:cNvPr id="6" name="Google Shape;320;p20">
              <a:extLst>
                <a:ext uri="{FF2B5EF4-FFF2-40B4-BE49-F238E27FC236}">
                  <a16:creationId xmlns:a16="http://schemas.microsoft.com/office/drawing/2014/main" id="{850F1CBE-2895-44C2-B067-32C158784473}"/>
                </a:ext>
              </a:extLst>
            </p:cNvPr>
            <p:cNvGrpSpPr/>
            <p:nvPr/>
          </p:nvGrpSpPr>
          <p:grpSpPr>
            <a:xfrm>
              <a:off x="1349597" y="3230537"/>
              <a:ext cx="10066527" cy="616912"/>
              <a:chOff x="457202" y="2481685"/>
              <a:chExt cx="8229723" cy="514200"/>
            </a:xfrm>
          </p:grpSpPr>
          <p:cxnSp>
            <p:nvCxnSpPr>
              <p:cNvPr id="47" name="Google Shape;321;p20">
                <a:extLst>
                  <a:ext uri="{FF2B5EF4-FFF2-40B4-BE49-F238E27FC236}">
                    <a16:creationId xmlns:a16="http://schemas.microsoft.com/office/drawing/2014/main" id="{152E2DE4-7AFF-4039-B1B3-7280B74F73C7}"/>
                  </a:ext>
                </a:extLst>
              </p:cNvPr>
              <p:cNvCxnSpPr>
                <a:cxnSpLocks/>
              </p:cNvCxnSpPr>
              <p:nvPr/>
            </p:nvCxnSpPr>
            <p:spPr>
              <a:xfrm flipH="1">
                <a:off x="457202" y="2738775"/>
                <a:ext cx="7173974" cy="0"/>
              </a:xfrm>
              <a:prstGeom prst="straightConnector1">
                <a:avLst/>
              </a:prstGeom>
              <a:noFill/>
              <a:ln w="28575" cap="flat" cmpd="sng">
                <a:solidFill>
                  <a:schemeClr val="bg1">
                    <a:lumMod val="50000"/>
                  </a:schemeClr>
                </a:solidFill>
                <a:prstDash val="solid"/>
                <a:round/>
                <a:headEnd type="none" w="med" len="med"/>
                <a:tailEnd type="none" w="med" len="med"/>
              </a:ln>
            </p:spPr>
          </p:cxnSp>
          <p:sp>
            <p:nvSpPr>
              <p:cNvPr id="48" name="Google Shape;325;p20">
                <a:extLst>
                  <a:ext uri="{FF2B5EF4-FFF2-40B4-BE49-F238E27FC236}">
                    <a16:creationId xmlns:a16="http://schemas.microsoft.com/office/drawing/2014/main" id="{1C61EC6F-D40B-4AEC-8814-194DA29873A8}"/>
                  </a:ext>
                </a:extLst>
              </p:cNvPr>
              <p:cNvSpPr/>
              <p:nvPr/>
            </p:nvSpPr>
            <p:spPr>
              <a:xfrm>
                <a:off x="7289825" y="2481685"/>
                <a:ext cx="1397100" cy="514200"/>
              </a:xfrm>
              <a:prstGeom prst="chevron">
                <a:avLst>
                  <a:gd name="adj" fmla="val 43732"/>
                </a:avLst>
              </a:prstGeom>
              <a:solidFill>
                <a:schemeClr val="bg1">
                  <a:lumMod val="50000"/>
                </a:schemeClr>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prstClr val="black"/>
                  </a:buClr>
                  <a:buSzPts val="1100"/>
                  <a:buFont typeface="Arial"/>
                  <a:buNone/>
                  <a:tabLst/>
                  <a:defRPr/>
                </a:pPr>
                <a:r>
                  <a:rPr kumimoji="0" lang="en-IN" b="1" i="0" u="none" strike="noStrike" kern="0" cap="none" spc="0" normalizeH="0" baseline="0" noProof="0" dirty="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EFFECT</a:t>
                </a:r>
                <a:endParaRPr kumimoji="0" lang="en-IN" b="1"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grpSp>
          <p:nvGrpSpPr>
            <p:cNvPr id="7" name="Google Shape;327;p20">
              <a:extLst>
                <a:ext uri="{FF2B5EF4-FFF2-40B4-BE49-F238E27FC236}">
                  <a16:creationId xmlns:a16="http://schemas.microsoft.com/office/drawing/2014/main" id="{3DC91334-970E-457F-9998-385CD3FEF5A1}"/>
                </a:ext>
              </a:extLst>
            </p:cNvPr>
            <p:cNvGrpSpPr/>
            <p:nvPr/>
          </p:nvGrpSpPr>
          <p:grpSpPr>
            <a:xfrm>
              <a:off x="1124787" y="1548766"/>
              <a:ext cx="2953056" cy="2265999"/>
              <a:chOff x="879780" y="1079917"/>
              <a:chExt cx="2479813" cy="1888726"/>
            </a:xfrm>
          </p:grpSpPr>
          <p:sp>
            <p:nvSpPr>
              <p:cNvPr id="40" name="Google Shape;328;p20">
                <a:extLst>
                  <a:ext uri="{FF2B5EF4-FFF2-40B4-BE49-F238E27FC236}">
                    <a16:creationId xmlns:a16="http://schemas.microsoft.com/office/drawing/2014/main" id="{95183B6F-22FB-42D6-8491-E7A496987F78}"/>
                  </a:ext>
                </a:extLst>
              </p:cNvPr>
              <p:cNvSpPr/>
              <p:nvPr/>
            </p:nvSpPr>
            <p:spPr>
              <a:xfrm>
                <a:off x="1195729" y="1474192"/>
                <a:ext cx="1963488" cy="1186971"/>
              </a:xfrm>
              <a:custGeom>
                <a:avLst/>
                <a:gdLst/>
                <a:ahLst/>
                <a:cxnLst/>
                <a:rect l="l" t="t" r="r" b="b"/>
                <a:pathLst>
                  <a:path w="75415" h="45590" extrusionOk="0">
                    <a:moveTo>
                      <a:pt x="882" y="1"/>
                    </a:moveTo>
                    <a:cubicBezTo>
                      <a:pt x="394" y="1"/>
                      <a:pt x="1" y="394"/>
                      <a:pt x="1" y="882"/>
                    </a:cubicBezTo>
                    <a:cubicBezTo>
                      <a:pt x="1" y="1370"/>
                      <a:pt x="394" y="1763"/>
                      <a:pt x="882" y="1763"/>
                    </a:cubicBezTo>
                    <a:lnTo>
                      <a:pt x="44780" y="1763"/>
                    </a:lnTo>
                    <a:lnTo>
                      <a:pt x="73677" y="45197"/>
                    </a:lnTo>
                    <a:cubicBezTo>
                      <a:pt x="73855" y="45447"/>
                      <a:pt x="74129" y="45590"/>
                      <a:pt x="74415" y="45590"/>
                    </a:cubicBezTo>
                    <a:cubicBezTo>
                      <a:pt x="74582" y="45590"/>
                      <a:pt x="74748" y="45542"/>
                      <a:pt x="74903" y="45435"/>
                    </a:cubicBezTo>
                    <a:cubicBezTo>
                      <a:pt x="75296" y="45173"/>
                      <a:pt x="75415" y="44626"/>
                      <a:pt x="75141" y="44221"/>
                    </a:cubicBezTo>
                    <a:lnTo>
                      <a:pt x="45983" y="394"/>
                    </a:lnTo>
                    <a:cubicBezTo>
                      <a:pt x="45816" y="156"/>
                      <a:pt x="45542" y="1"/>
                      <a:pt x="45245" y="1"/>
                    </a:cubicBezTo>
                    <a:close/>
                  </a:path>
                </a:pathLst>
              </a:custGeom>
              <a:solidFill>
                <a:srgbClr val="6BB7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1" name="Google Shape;329;p20">
                <a:extLst>
                  <a:ext uri="{FF2B5EF4-FFF2-40B4-BE49-F238E27FC236}">
                    <a16:creationId xmlns:a16="http://schemas.microsoft.com/office/drawing/2014/main" id="{C86661BE-9187-482B-9B45-9B7EAE1871B1}"/>
                  </a:ext>
                </a:extLst>
              </p:cNvPr>
              <p:cNvSpPr/>
              <p:nvPr/>
            </p:nvSpPr>
            <p:spPr>
              <a:xfrm>
                <a:off x="2338961" y="1709604"/>
                <a:ext cx="504365" cy="165744"/>
              </a:xfrm>
              <a:custGeom>
                <a:avLst/>
                <a:gdLst/>
                <a:ahLst/>
                <a:cxnLst/>
                <a:rect l="l" t="t" r="r" b="b"/>
                <a:pathLst>
                  <a:path w="19372" h="6366" extrusionOk="0">
                    <a:moveTo>
                      <a:pt x="15644" y="0"/>
                    </a:moveTo>
                    <a:cubicBezTo>
                      <a:pt x="15519" y="0"/>
                      <a:pt x="15397" y="52"/>
                      <a:pt x="15311" y="151"/>
                    </a:cubicBezTo>
                    <a:cubicBezTo>
                      <a:pt x="15157" y="341"/>
                      <a:pt x="15181" y="639"/>
                      <a:pt x="15359" y="794"/>
                    </a:cubicBezTo>
                    <a:lnTo>
                      <a:pt x="17717" y="2782"/>
                    </a:lnTo>
                    <a:lnTo>
                      <a:pt x="429" y="2782"/>
                    </a:lnTo>
                    <a:cubicBezTo>
                      <a:pt x="191" y="2782"/>
                      <a:pt x="0" y="2984"/>
                      <a:pt x="0" y="3234"/>
                    </a:cubicBezTo>
                    <a:cubicBezTo>
                      <a:pt x="0" y="3472"/>
                      <a:pt x="191" y="3675"/>
                      <a:pt x="429" y="3675"/>
                    </a:cubicBezTo>
                    <a:lnTo>
                      <a:pt x="17717" y="3675"/>
                    </a:lnTo>
                    <a:lnTo>
                      <a:pt x="15359" y="5604"/>
                    </a:lnTo>
                    <a:cubicBezTo>
                      <a:pt x="15181" y="5758"/>
                      <a:pt x="15157" y="6020"/>
                      <a:pt x="15311" y="6211"/>
                    </a:cubicBezTo>
                    <a:cubicBezTo>
                      <a:pt x="15395" y="6318"/>
                      <a:pt x="15514" y="6366"/>
                      <a:pt x="15645" y="6366"/>
                    </a:cubicBezTo>
                    <a:cubicBezTo>
                      <a:pt x="15740" y="6366"/>
                      <a:pt x="15847" y="6330"/>
                      <a:pt x="15931" y="6258"/>
                    </a:cubicBezTo>
                    <a:lnTo>
                      <a:pt x="19217" y="3520"/>
                    </a:lnTo>
                    <a:cubicBezTo>
                      <a:pt x="19312" y="3437"/>
                      <a:pt x="19372" y="3306"/>
                      <a:pt x="19372" y="3175"/>
                    </a:cubicBezTo>
                    <a:cubicBezTo>
                      <a:pt x="19372" y="3044"/>
                      <a:pt x="19312" y="2925"/>
                      <a:pt x="19217" y="2841"/>
                    </a:cubicBezTo>
                    <a:lnTo>
                      <a:pt x="15931" y="103"/>
                    </a:lnTo>
                    <a:cubicBezTo>
                      <a:pt x="15846" y="34"/>
                      <a:pt x="15744" y="0"/>
                      <a:pt x="15644" y="0"/>
                    </a:cubicBezTo>
                    <a:close/>
                  </a:path>
                </a:pathLst>
              </a:custGeom>
              <a:solidFill>
                <a:srgbClr val="6BB7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2" name="Google Shape;330;p20">
                <a:extLst>
                  <a:ext uri="{FF2B5EF4-FFF2-40B4-BE49-F238E27FC236}">
                    <a16:creationId xmlns:a16="http://schemas.microsoft.com/office/drawing/2014/main" id="{7F339936-2A72-4A12-B551-EEA5922F920B}"/>
                  </a:ext>
                </a:extLst>
              </p:cNvPr>
              <p:cNvSpPr/>
              <p:nvPr/>
            </p:nvSpPr>
            <p:spPr>
              <a:xfrm>
                <a:off x="2571117" y="2070142"/>
                <a:ext cx="504391" cy="165718"/>
              </a:xfrm>
              <a:custGeom>
                <a:avLst/>
                <a:gdLst/>
                <a:ahLst/>
                <a:cxnLst/>
                <a:rect l="l" t="t" r="r" b="b"/>
                <a:pathLst>
                  <a:path w="19373" h="6365" extrusionOk="0">
                    <a:moveTo>
                      <a:pt x="15649" y="0"/>
                    </a:moveTo>
                    <a:cubicBezTo>
                      <a:pt x="15523" y="0"/>
                      <a:pt x="15399" y="55"/>
                      <a:pt x="15312" y="161"/>
                    </a:cubicBezTo>
                    <a:cubicBezTo>
                      <a:pt x="15157" y="352"/>
                      <a:pt x="15181" y="638"/>
                      <a:pt x="15372" y="792"/>
                    </a:cubicBezTo>
                    <a:lnTo>
                      <a:pt x="17729" y="2781"/>
                    </a:lnTo>
                    <a:lnTo>
                      <a:pt x="441" y="2781"/>
                    </a:lnTo>
                    <a:cubicBezTo>
                      <a:pt x="191" y="2781"/>
                      <a:pt x="1" y="2983"/>
                      <a:pt x="1" y="3221"/>
                    </a:cubicBezTo>
                    <a:cubicBezTo>
                      <a:pt x="1" y="3459"/>
                      <a:pt x="191" y="3674"/>
                      <a:pt x="441" y="3674"/>
                    </a:cubicBezTo>
                    <a:lnTo>
                      <a:pt x="17729" y="3674"/>
                    </a:lnTo>
                    <a:lnTo>
                      <a:pt x="15372" y="5603"/>
                    </a:lnTo>
                    <a:cubicBezTo>
                      <a:pt x="15181" y="5757"/>
                      <a:pt x="15157" y="6031"/>
                      <a:pt x="15312" y="6210"/>
                    </a:cubicBezTo>
                    <a:cubicBezTo>
                      <a:pt x="15396" y="6317"/>
                      <a:pt x="15527" y="6365"/>
                      <a:pt x="15646" y="6365"/>
                    </a:cubicBezTo>
                    <a:cubicBezTo>
                      <a:pt x="15753" y="6365"/>
                      <a:pt x="15848" y="6329"/>
                      <a:pt x="15931" y="6257"/>
                    </a:cubicBezTo>
                    <a:lnTo>
                      <a:pt x="19218" y="3519"/>
                    </a:lnTo>
                    <a:cubicBezTo>
                      <a:pt x="19325" y="3436"/>
                      <a:pt x="19372" y="3317"/>
                      <a:pt x="19372" y="3186"/>
                    </a:cubicBezTo>
                    <a:cubicBezTo>
                      <a:pt x="19372" y="3055"/>
                      <a:pt x="19325" y="2924"/>
                      <a:pt x="19218" y="2840"/>
                    </a:cubicBezTo>
                    <a:lnTo>
                      <a:pt x="15931" y="102"/>
                    </a:lnTo>
                    <a:cubicBezTo>
                      <a:pt x="15848" y="34"/>
                      <a:pt x="15748" y="0"/>
                      <a:pt x="15649" y="0"/>
                    </a:cubicBezTo>
                    <a:close/>
                  </a:path>
                </a:pathLst>
              </a:custGeom>
              <a:solidFill>
                <a:srgbClr val="6BB76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3" name="Google Shape;331;p20">
                <a:extLst>
                  <a:ext uri="{FF2B5EF4-FFF2-40B4-BE49-F238E27FC236}">
                    <a16:creationId xmlns:a16="http://schemas.microsoft.com/office/drawing/2014/main" id="{E3CB9F08-7842-4BDE-9DCA-E1C80B48E198}"/>
                  </a:ext>
                </a:extLst>
              </p:cNvPr>
              <p:cNvSpPr/>
              <p:nvPr/>
            </p:nvSpPr>
            <p:spPr>
              <a:xfrm>
                <a:off x="2899901" y="2508951"/>
                <a:ext cx="459692" cy="459692"/>
              </a:xfrm>
              <a:custGeom>
                <a:avLst/>
                <a:gdLst/>
                <a:ahLst/>
                <a:cxnLst/>
                <a:rect l="l" t="t" r="r" b="b"/>
                <a:pathLst>
                  <a:path w="14884" h="14884" extrusionOk="0">
                    <a:moveTo>
                      <a:pt x="7442" y="0"/>
                    </a:moveTo>
                    <a:cubicBezTo>
                      <a:pt x="3334" y="0"/>
                      <a:pt x="0" y="3334"/>
                      <a:pt x="0" y="7442"/>
                    </a:cubicBezTo>
                    <a:cubicBezTo>
                      <a:pt x="0" y="11549"/>
                      <a:pt x="3334" y="14883"/>
                      <a:pt x="7442" y="14883"/>
                    </a:cubicBezTo>
                    <a:cubicBezTo>
                      <a:pt x="11561" y="14883"/>
                      <a:pt x="14883" y="11549"/>
                      <a:pt x="14883" y="7442"/>
                    </a:cubicBezTo>
                    <a:cubicBezTo>
                      <a:pt x="14883" y="3334"/>
                      <a:pt x="11561" y="0"/>
                      <a:pt x="7442" y="0"/>
                    </a:cubicBezTo>
                    <a:close/>
                  </a:path>
                </a:pathLst>
              </a:custGeom>
              <a:solidFill>
                <a:srgbClr val="6BB76D"/>
              </a:solidFill>
              <a:ln>
                <a:noFill/>
              </a:ln>
            </p:spPr>
            <p:txBody>
              <a:bodyPr spcFirstLastPara="1" wrap="square" lIns="0" tIns="91425" rIns="0"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b="0" i="0" u="none" strike="noStrike" kern="0" cap="none" spc="0" normalizeH="0" baseline="0" noProof="0" dirty="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04</a:t>
                </a: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4" name="Google Shape;332;p20">
                <a:extLst>
                  <a:ext uri="{FF2B5EF4-FFF2-40B4-BE49-F238E27FC236}">
                    <a16:creationId xmlns:a16="http://schemas.microsoft.com/office/drawing/2014/main" id="{1862A7A0-8EE0-434F-9024-B06DAA813271}"/>
                  </a:ext>
                </a:extLst>
              </p:cNvPr>
              <p:cNvSpPr txBox="1"/>
              <p:nvPr/>
            </p:nvSpPr>
            <p:spPr>
              <a:xfrm>
                <a:off x="879780" y="1079917"/>
                <a:ext cx="1466278" cy="459672"/>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200" b="1" dirty="0" smtClean="0">
                    <a:solidFill>
                      <a:srgbClr val="6BB76D"/>
                    </a:solidFill>
                    <a:latin typeface="Times New Roman" panose="02020603050405020304" pitchFamily="18" charset="0"/>
                    <a:ea typeface="Fira Sans Extra Condensed Medium"/>
                    <a:cs typeface="Times New Roman" panose="02020603050405020304" pitchFamily="18" charset="0"/>
                    <a:sym typeface="Fira Sans Extra Condensed Medium"/>
                  </a:rPr>
                  <a:t>Measurement</a:t>
                </a:r>
                <a:endParaRPr kumimoji="0" sz="1200" b="1" i="0" u="none" strike="noStrike" kern="0" cap="none" spc="0" normalizeH="0" baseline="0" noProof="0" dirty="0">
                  <a:ln>
                    <a:noFill/>
                  </a:ln>
                  <a:solidFill>
                    <a:srgbClr val="6BB76D"/>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grpSp>
        <p:grpSp>
          <p:nvGrpSpPr>
            <p:cNvPr id="8" name="Google Shape;335;p20">
              <a:extLst>
                <a:ext uri="{FF2B5EF4-FFF2-40B4-BE49-F238E27FC236}">
                  <a16:creationId xmlns:a16="http://schemas.microsoft.com/office/drawing/2014/main" id="{6BF93939-07DD-4863-AAF0-C3269527BAF6}"/>
                </a:ext>
              </a:extLst>
            </p:cNvPr>
            <p:cNvGrpSpPr/>
            <p:nvPr/>
          </p:nvGrpSpPr>
          <p:grpSpPr>
            <a:xfrm>
              <a:off x="3831768" y="1548765"/>
              <a:ext cx="3828675" cy="2265954"/>
              <a:chOff x="2481108" y="1079916"/>
              <a:chExt cx="3215107" cy="1888688"/>
            </a:xfrm>
          </p:grpSpPr>
          <p:sp>
            <p:nvSpPr>
              <p:cNvPr id="33" name="Google Shape;336;p20">
                <a:extLst>
                  <a:ext uri="{FF2B5EF4-FFF2-40B4-BE49-F238E27FC236}">
                    <a16:creationId xmlns:a16="http://schemas.microsoft.com/office/drawing/2014/main" id="{91F30E4D-9D2E-494E-BD0F-6832B58E362F}"/>
                  </a:ext>
                </a:extLst>
              </p:cNvPr>
              <p:cNvSpPr/>
              <p:nvPr/>
            </p:nvSpPr>
            <p:spPr>
              <a:xfrm>
                <a:off x="3532389" y="1474192"/>
                <a:ext cx="1963176" cy="1186971"/>
              </a:xfrm>
              <a:custGeom>
                <a:avLst/>
                <a:gdLst/>
                <a:ahLst/>
                <a:cxnLst/>
                <a:rect l="l" t="t" r="r" b="b"/>
                <a:pathLst>
                  <a:path w="75403" h="45590" extrusionOk="0">
                    <a:moveTo>
                      <a:pt x="869" y="1"/>
                    </a:moveTo>
                    <a:cubicBezTo>
                      <a:pt x="393" y="1"/>
                      <a:pt x="0" y="394"/>
                      <a:pt x="0" y="882"/>
                    </a:cubicBezTo>
                    <a:cubicBezTo>
                      <a:pt x="0" y="1370"/>
                      <a:pt x="393" y="1763"/>
                      <a:pt x="869" y="1763"/>
                    </a:cubicBezTo>
                    <a:lnTo>
                      <a:pt x="44768" y="1763"/>
                    </a:lnTo>
                    <a:lnTo>
                      <a:pt x="73676" y="45197"/>
                    </a:lnTo>
                    <a:cubicBezTo>
                      <a:pt x="73843" y="45447"/>
                      <a:pt x="74117" y="45590"/>
                      <a:pt x="74402" y="45590"/>
                    </a:cubicBezTo>
                    <a:cubicBezTo>
                      <a:pt x="74569" y="45590"/>
                      <a:pt x="74736" y="45542"/>
                      <a:pt x="74890" y="45435"/>
                    </a:cubicBezTo>
                    <a:cubicBezTo>
                      <a:pt x="75295" y="45173"/>
                      <a:pt x="75402" y="44626"/>
                      <a:pt x="75129" y="44221"/>
                    </a:cubicBezTo>
                    <a:lnTo>
                      <a:pt x="45970" y="394"/>
                    </a:lnTo>
                    <a:cubicBezTo>
                      <a:pt x="45803" y="156"/>
                      <a:pt x="45530" y="1"/>
                      <a:pt x="45232" y="1"/>
                    </a:cubicBezTo>
                    <a:close/>
                  </a:path>
                </a:pathLst>
              </a:custGeom>
              <a:solidFill>
                <a:srgbClr val="60B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4" name="Google Shape;337;p20">
                <a:extLst>
                  <a:ext uri="{FF2B5EF4-FFF2-40B4-BE49-F238E27FC236}">
                    <a16:creationId xmlns:a16="http://schemas.microsoft.com/office/drawing/2014/main" id="{C47EDA77-6891-4549-B533-2B74FCCDD415}"/>
                  </a:ext>
                </a:extLst>
              </p:cNvPr>
              <p:cNvSpPr/>
              <p:nvPr/>
            </p:nvSpPr>
            <p:spPr>
              <a:xfrm>
                <a:off x="4607526" y="1590042"/>
                <a:ext cx="504365" cy="165431"/>
              </a:xfrm>
              <a:custGeom>
                <a:avLst/>
                <a:gdLst/>
                <a:ahLst/>
                <a:cxnLst/>
                <a:rect l="l" t="t" r="r" b="b"/>
                <a:pathLst>
                  <a:path w="19372" h="6354" extrusionOk="0">
                    <a:moveTo>
                      <a:pt x="15644" y="0"/>
                    </a:moveTo>
                    <a:cubicBezTo>
                      <a:pt x="15520" y="0"/>
                      <a:pt x="15398" y="52"/>
                      <a:pt x="15312" y="151"/>
                    </a:cubicBezTo>
                    <a:cubicBezTo>
                      <a:pt x="15157" y="341"/>
                      <a:pt x="15181" y="615"/>
                      <a:pt x="15371" y="770"/>
                    </a:cubicBezTo>
                    <a:lnTo>
                      <a:pt x="17729" y="2734"/>
                    </a:lnTo>
                    <a:lnTo>
                      <a:pt x="441" y="2734"/>
                    </a:lnTo>
                    <a:cubicBezTo>
                      <a:pt x="191" y="2734"/>
                      <a:pt x="0" y="2937"/>
                      <a:pt x="0" y="3175"/>
                    </a:cubicBezTo>
                    <a:cubicBezTo>
                      <a:pt x="0" y="3413"/>
                      <a:pt x="191" y="3615"/>
                      <a:pt x="441" y="3615"/>
                    </a:cubicBezTo>
                    <a:lnTo>
                      <a:pt x="17729" y="3615"/>
                    </a:lnTo>
                    <a:lnTo>
                      <a:pt x="15371" y="5580"/>
                    </a:lnTo>
                    <a:cubicBezTo>
                      <a:pt x="15181" y="5735"/>
                      <a:pt x="15157" y="6008"/>
                      <a:pt x="15312" y="6199"/>
                    </a:cubicBezTo>
                    <a:cubicBezTo>
                      <a:pt x="15395" y="6294"/>
                      <a:pt x="15526" y="6354"/>
                      <a:pt x="15645" y="6354"/>
                    </a:cubicBezTo>
                    <a:cubicBezTo>
                      <a:pt x="15752" y="6354"/>
                      <a:pt x="15848" y="6318"/>
                      <a:pt x="15931" y="6247"/>
                    </a:cubicBezTo>
                    <a:lnTo>
                      <a:pt x="19217" y="3508"/>
                    </a:lnTo>
                    <a:cubicBezTo>
                      <a:pt x="19312" y="3425"/>
                      <a:pt x="19372" y="3306"/>
                      <a:pt x="19372" y="3175"/>
                    </a:cubicBezTo>
                    <a:cubicBezTo>
                      <a:pt x="19372" y="3044"/>
                      <a:pt x="19312" y="2925"/>
                      <a:pt x="19217" y="2841"/>
                    </a:cubicBezTo>
                    <a:lnTo>
                      <a:pt x="15931" y="103"/>
                    </a:lnTo>
                    <a:cubicBezTo>
                      <a:pt x="15846" y="34"/>
                      <a:pt x="15744" y="0"/>
                      <a:pt x="15644" y="0"/>
                    </a:cubicBezTo>
                    <a:close/>
                  </a:path>
                </a:pathLst>
              </a:custGeom>
              <a:solidFill>
                <a:srgbClr val="60B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5" name="Google Shape;338;p20">
                <a:extLst>
                  <a:ext uri="{FF2B5EF4-FFF2-40B4-BE49-F238E27FC236}">
                    <a16:creationId xmlns:a16="http://schemas.microsoft.com/office/drawing/2014/main" id="{5EA70296-5B46-4B79-BDC1-8BDB56239E68}"/>
                  </a:ext>
                </a:extLst>
              </p:cNvPr>
              <p:cNvSpPr/>
              <p:nvPr/>
            </p:nvSpPr>
            <p:spPr>
              <a:xfrm>
                <a:off x="4839706" y="1860910"/>
                <a:ext cx="504677" cy="165718"/>
              </a:xfrm>
              <a:custGeom>
                <a:avLst/>
                <a:gdLst/>
                <a:ahLst/>
                <a:cxnLst/>
                <a:rect l="l" t="t" r="r" b="b"/>
                <a:pathLst>
                  <a:path w="19384" h="6365" extrusionOk="0">
                    <a:moveTo>
                      <a:pt x="15653" y="0"/>
                    </a:moveTo>
                    <a:cubicBezTo>
                      <a:pt x="15526" y="0"/>
                      <a:pt x="15398" y="55"/>
                      <a:pt x="15312" y="161"/>
                    </a:cubicBezTo>
                    <a:cubicBezTo>
                      <a:pt x="15157" y="352"/>
                      <a:pt x="15181" y="626"/>
                      <a:pt x="15371" y="781"/>
                    </a:cubicBezTo>
                    <a:lnTo>
                      <a:pt x="17729" y="2745"/>
                    </a:lnTo>
                    <a:lnTo>
                      <a:pt x="441" y="2745"/>
                    </a:lnTo>
                    <a:cubicBezTo>
                      <a:pt x="203" y="2745"/>
                      <a:pt x="0" y="2936"/>
                      <a:pt x="0" y="3186"/>
                    </a:cubicBezTo>
                    <a:cubicBezTo>
                      <a:pt x="0" y="3424"/>
                      <a:pt x="203" y="3614"/>
                      <a:pt x="441" y="3614"/>
                    </a:cubicBezTo>
                    <a:lnTo>
                      <a:pt x="17729" y="3614"/>
                    </a:lnTo>
                    <a:lnTo>
                      <a:pt x="15371" y="5579"/>
                    </a:lnTo>
                    <a:cubicBezTo>
                      <a:pt x="15181" y="5734"/>
                      <a:pt x="15157" y="6019"/>
                      <a:pt x="15312" y="6198"/>
                    </a:cubicBezTo>
                    <a:cubicBezTo>
                      <a:pt x="15407" y="6305"/>
                      <a:pt x="15526" y="6365"/>
                      <a:pt x="15657" y="6365"/>
                    </a:cubicBezTo>
                    <a:cubicBezTo>
                      <a:pt x="15752" y="6365"/>
                      <a:pt x="15847" y="6329"/>
                      <a:pt x="15931" y="6257"/>
                    </a:cubicBezTo>
                    <a:lnTo>
                      <a:pt x="19217" y="3519"/>
                    </a:lnTo>
                    <a:cubicBezTo>
                      <a:pt x="19324" y="3436"/>
                      <a:pt x="19384" y="3317"/>
                      <a:pt x="19384" y="3186"/>
                    </a:cubicBezTo>
                    <a:cubicBezTo>
                      <a:pt x="19384" y="3055"/>
                      <a:pt x="19324" y="2924"/>
                      <a:pt x="19217" y="2840"/>
                    </a:cubicBezTo>
                    <a:lnTo>
                      <a:pt x="15931" y="102"/>
                    </a:lnTo>
                    <a:cubicBezTo>
                      <a:pt x="15852" y="34"/>
                      <a:pt x="15753" y="0"/>
                      <a:pt x="15653" y="0"/>
                    </a:cubicBezTo>
                    <a:close/>
                  </a:path>
                </a:pathLst>
              </a:custGeom>
              <a:solidFill>
                <a:srgbClr val="60B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6" name="Google Shape;339;p20">
                <a:extLst>
                  <a:ext uri="{FF2B5EF4-FFF2-40B4-BE49-F238E27FC236}">
                    <a16:creationId xmlns:a16="http://schemas.microsoft.com/office/drawing/2014/main" id="{8B2C6A14-9831-408C-9292-A65FB902DDCB}"/>
                  </a:ext>
                </a:extLst>
              </p:cNvPr>
              <p:cNvSpPr/>
              <p:nvPr/>
            </p:nvSpPr>
            <p:spPr>
              <a:xfrm>
                <a:off x="5236523" y="2508949"/>
                <a:ext cx="459692" cy="459655"/>
              </a:xfrm>
              <a:custGeom>
                <a:avLst/>
                <a:gdLst/>
                <a:ahLst/>
                <a:cxnLst/>
                <a:rect l="l" t="t" r="r" b="b"/>
                <a:pathLst>
                  <a:path w="14884" h="14884" extrusionOk="0">
                    <a:moveTo>
                      <a:pt x="7442" y="0"/>
                    </a:moveTo>
                    <a:cubicBezTo>
                      <a:pt x="3323" y="0"/>
                      <a:pt x="1" y="3334"/>
                      <a:pt x="1" y="7442"/>
                    </a:cubicBezTo>
                    <a:cubicBezTo>
                      <a:pt x="1" y="11549"/>
                      <a:pt x="3323" y="14883"/>
                      <a:pt x="7442" y="14883"/>
                    </a:cubicBezTo>
                    <a:cubicBezTo>
                      <a:pt x="11550" y="14883"/>
                      <a:pt x="14884" y="11549"/>
                      <a:pt x="14884" y="7442"/>
                    </a:cubicBezTo>
                    <a:cubicBezTo>
                      <a:pt x="14884" y="3334"/>
                      <a:pt x="11550" y="0"/>
                      <a:pt x="7442" y="0"/>
                    </a:cubicBezTo>
                    <a:close/>
                  </a:path>
                </a:pathLst>
              </a:custGeom>
              <a:solidFill>
                <a:srgbClr val="60B5CC"/>
              </a:solidFill>
              <a:ln>
                <a:noFill/>
              </a:ln>
            </p:spPr>
            <p:txBody>
              <a:bodyPr spcFirstLastPara="1" wrap="square" lIns="0" tIns="91425" rIns="0"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b="0" i="0" u="none" strike="noStrike" kern="0" cap="none" spc="0" normalizeH="0" baseline="0" noProof="0" dirty="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02</a:t>
                </a: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7" name="Google Shape;340;p20">
                <a:extLst>
                  <a:ext uri="{FF2B5EF4-FFF2-40B4-BE49-F238E27FC236}">
                    <a16:creationId xmlns:a16="http://schemas.microsoft.com/office/drawing/2014/main" id="{F66A1883-14C3-4CF8-8FD8-B75044CE41D7}"/>
                  </a:ext>
                </a:extLst>
              </p:cNvPr>
              <p:cNvSpPr txBox="1"/>
              <p:nvPr/>
            </p:nvSpPr>
            <p:spPr>
              <a:xfrm>
                <a:off x="3724271" y="1079916"/>
                <a:ext cx="980357" cy="459672"/>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60B5CC"/>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Method</a:t>
                </a:r>
                <a:endParaRPr kumimoji="0" sz="1200" b="1" i="0" u="none" strike="noStrike" kern="0" cap="none" spc="0" normalizeH="0" baseline="0" noProof="0" dirty="0">
                  <a:ln>
                    <a:noFill/>
                  </a:ln>
                  <a:solidFill>
                    <a:srgbClr val="60B5CC"/>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38" name="Google Shape;341;p20">
                <a:extLst>
                  <a:ext uri="{FF2B5EF4-FFF2-40B4-BE49-F238E27FC236}">
                    <a16:creationId xmlns:a16="http://schemas.microsoft.com/office/drawing/2014/main" id="{8BD9903A-C64D-4975-9D40-125E62979D40}"/>
                  </a:ext>
                </a:extLst>
              </p:cNvPr>
              <p:cNvSpPr txBox="1"/>
              <p:nvPr/>
            </p:nvSpPr>
            <p:spPr>
              <a:xfrm>
                <a:off x="2481108" y="1503961"/>
                <a:ext cx="2184085" cy="282480"/>
              </a:xfrm>
              <a:prstGeom prst="rect">
                <a:avLst/>
              </a:prstGeom>
              <a:noFill/>
              <a:ln>
                <a:noFill/>
              </a:ln>
            </p:spPr>
            <p:txBody>
              <a:bodyPr spcFirstLastPara="1" wrap="square" lIns="91425" tIns="91425" rIns="91425" bIns="91425" anchor="ctr" anchorCtr="0">
                <a:noAutofit/>
              </a:bodyPr>
              <a:lstStyle/>
              <a:p>
                <a:pPr lvl="0" algn="r">
                  <a:defRPr/>
                </a:pPr>
                <a:endParaRPr lang="en-IN" sz="1050" kern="0" dirty="0">
                  <a:solidFill>
                    <a:schemeClr val="tx2">
                      <a:lumMod val="75000"/>
                      <a:lumOff val="25000"/>
                    </a:schemeClr>
                  </a:solidFill>
                  <a:latin typeface="Times New Roman" panose="02020603050405020304" pitchFamily="18" charset="0"/>
                  <a:ea typeface="Roboto"/>
                  <a:cs typeface="Times New Roman" panose="02020603050405020304" pitchFamily="18" charset="0"/>
                  <a:sym typeface="Roboto"/>
                </a:endParaRPr>
              </a:p>
            </p:txBody>
          </p:sp>
          <p:sp>
            <p:nvSpPr>
              <p:cNvPr id="39" name="Google Shape;342;p20">
                <a:extLst>
                  <a:ext uri="{FF2B5EF4-FFF2-40B4-BE49-F238E27FC236}">
                    <a16:creationId xmlns:a16="http://schemas.microsoft.com/office/drawing/2014/main" id="{440C6DE2-3DFB-4BD7-B64A-4AD6A0CF3FAA}"/>
                  </a:ext>
                </a:extLst>
              </p:cNvPr>
              <p:cNvSpPr txBox="1"/>
              <p:nvPr/>
            </p:nvSpPr>
            <p:spPr>
              <a:xfrm>
                <a:off x="3255885" y="1910885"/>
                <a:ext cx="1911849" cy="28248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IN" sz="1050" b="0" i="0" u="none" strike="noStrike" kern="0" cap="none" spc="0" normalizeH="0" baseline="0" noProof="0" dirty="0">
                  <a:ln>
                    <a:noFill/>
                  </a:ln>
                  <a:solidFill>
                    <a:schemeClr val="tx2">
                      <a:lumMod val="75000"/>
                      <a:lumOff val="25000"/>
                    </a:schemeClr>
                  </a:solidFill>
                  <a:effectLst/>
                  <a:uLnTx/>
                  <a:uFillTx/>
                  <a:latin typeface="Times New Roman" panose="02020603050405020304" pitchFamily="18" charset="0"/>
                  <a:ea typeface="Roboto"/>
                  <a:cs typeface="Times New Roman" panose="02020603050405020304" pitchFamily="18" charset="0"/>
                  <a:sym typeface="Roboto"/>
                </a:endParaRPr>
              </a:p>
            </p:txBody>
          </p:sp>
        </p:grpSp>
        <p:grpSp>
          <p:nvGrpSpPr>
            <p:cNvPr id="9" name="Google Shape;343;p20">
              <a:extLst>
                <a:ext uri="{FF2B5EF4-FFF2-40B4-BE49-F238E27FC236}">
                  <a16:creationId xmlns:a16="http://schemas.microsoft.com/office/drawing/2014/main" id="{B9803428-E2BB-442E-86C4-37FEE556CFBF}"/>
                </a:ext>
              </a:extLst>
            </p:cNvPr>
            <p:cNvGrpSpPr/>
            <p:nvPr/>
          </p:nvGrpSpPr>
          <p:grpSpPr>
            <a:xfrm>
              <a:off x="2834997" y="3263250"/>
              <a:ext cx="2986088" cy="2294691"/>
              <a:chOff x="1983762" y="2508950"/>
              <a:chExt cx="2507552" cy="1912641"/>
            </a:xfrm>
          </p:grpSpPr>
          <p:sp>
            <p:nvSpPr>
              <p:cNvPr id="28" name="Google Shape;344;p20">
                <a:extLst>
                  <a:ext uri="{FF2B5EF4-FFF2-40B4-BE49-F238E27FC236}">
                    <a16:creationId xmlns:a16="http://schemas.microsoft.com/office/drawing/2014/main" id="{FA7DAE3E-D80B-4B69-A5C4-5C5983AF3E96}"/>
                  </a:ext>
                </a:extLst>
              </p:cNvPr>
              <p:cNvSpPr/>
              <p:nvPr/>
            </p:nvSpPr>
            <p:spPr>
              <a:xfrm>
                <a:off x="2327479" y="2847740"/>
                <a:ext cx="1963176" cy="1186659"/>
              </a:xfrm>
              <a:custGeom>
                <a:avLst/>
                <a:gdLst/>
                <a:ahLst/>
                <a:cxnLst/>
                <a:rect l="l" t="t" r="r" b="b"/>
                <a:pathLst>
                  <a:path w="75403" h="45578" extrusionOk="0">
                    <a:moveTo>
                      <a:pt x="74407" y="1"/>
                    </a:moveTo>
                    <a:cubicBezTo>
                      <a:pt x="74122" y="1"/>
                      <a:pt x="73842" y="138"/>
                      <a:pt x="73676" y="393"/>
                    </a:cubicBezTo>
                    <a:lnTo>
                      <a:pt x="44768" y="43827"/>
                    </a:lnTo>
                    <a:lnTo>
                      <a:pt x="870" y="43827"/>
                    </a:lnTo>
                    <a:cubicBezTo>
                      <a:pt x="393" y="43827"/>
                      <a:pt x="1" y="44220"/>
                      <a:pt x="1" y="44708"/>
                    </a:cubicBezTo>
                    <a:cubicBezTo>
                      <a:pt x="1" y="45185"/>
                      <a:pt x="393" y="45577"/>
                      <a:pt x="870" y="45577"/>
                    </a:cubicBezTo>
                    <a:lnTo>
                      <a:pt x="45232" y="45577"/>
                    </a:lnTo>
                    <a:cubicBezTo>
                      <a:pt x="45530" y="45577"/>
                      <a:pt x="45804" y="45435"/>
                      <a:pt x="45971" y="45185"/>
                    </a:cubicBezTo>
                    <a:lnTo>
                      <a:pt x="75129" y="1370"/>
                    </a:lnTo>
                    <a:cubicBezTo>
                      <a:pt x="75403" y="965"/>
                      <a:pt x="75296" y="417"/>
                      <a:pt x="74891" y="143"/>
                    </a:cubicBezTo>
                    <a:cubicBezTo>
                      <a:pt x="74742" y="47"/>
                      <a:pt x="74574" y="1"/>
                      <a:pt x="74407" y="1"/>
                    </a:cubicBezTo>
                    <a:close/>
                  </a:path>
                </a:pathLst>
              </a:custGeom>
              <a:solidFill>
                <a:srgbClr val="E66C7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9" name="Google Shape;346;p20">
                <a:extLst>
                  <a:ext uri="{FF2B5EF4-FFF2-40B4-BE49-F238E27FC236}">
                    <a16:creationId xmlns:a16="http://schemas.microsoft.com/office/drawing/2014/main" id="{6334374B-B538-4EB9-8C9A-6DF225A74366}"/>
                  </a:ext>
                </a:extLst>
              </p:cNvPr>
              <p:cNvSpPr/>
              <p:nvPr/>
            </p:nvSpPr>
            <p:spPr>
              <a:xfrm>
                <a:off x="3701972" y="3416393"/>
                <a:ext cx="504677" cy="165431"/>
              </a:xfrm>
              <a:custGeom>
                <a:avLst/>
                <a:gdLst/>
                <a:ahLst/>
                <a:cxnLst/>
                <a:rect l="l" t="t" r="r" b="b"/>
                <a:pathLst>
                  <a:path w="19384" h="6354" extrusionOk="0">
                    <a:moveTo>
                      <a:pt x="15649" y="0"/>
                    </a:moveTo>
                    <a:cubicBezTo>
                      <a:pt x="15523" y="0"/>
                      <a:pt x="15398" y="52"/>
                      <a:pt x="15312" y="151"/>
                    </a:cubicBezTo>
                    <a:cubicBezTo>
                      <a:pt x="15157" y="341"/>
                      <a:pt x="15181" y="615"/>
                      <a:pt x="15372" y="770"/>
                    </a:cubicBezTo>
                    <a:lnTo>
                      <a:pt x="17729" y="2734"/>
                    </a:lnTo>
                    <a:lnTo>
                      <a:pt x="441" y="2734"/>
                    </a:lnTo>
                    <a:cubicBezTo>
                      <a:pt x="203" y="2734"/>
                      <a:pt x="1" y="2937"/>
                      <a:pt x="1" y="3175"/>
                    </a:cubicBezTo>
                    <a:cubicBezTo>
                      <a:pt x="1" y="3425"/>
                      <a:pt x="203" y="3615"/>
                      <a:pt x="441" y="3615"/>
                    </a:cubicBezTo>
                    <a:lnTo>
                      <a:pt x="17729" y="3615"/>
                    </a:lnTo>
                    <a:lnTo>
                      <a:pt x="15372" y="5580"/>
                    </a:lnTo>
                    <a:cubicBezTo>
                      <a:pt x="15181" y="5735"/>
                      <a:pt x="15157" y="6008"/>
                      <a:pt x="15312" y="6199"/>
                    </a:cubicBezTo>
                    <a:cubicBezTo>
                      <a:pt x="15407" y="6294"/>
                      <a:pt x="15526" y="6354"/>
                      <a:pt x="15657" y="6354"/>
                    </a:cubicBezTo>
                    <a:cubicBezTo>
                      <a:pt x="15753" y="6354"/>
                      <a:pt x="15848" y="6318"/>
                      <a:pt x="15931" y="6247"/>
                    </a:cubicBezTo>
                    <a:lnTo>
                      <a:pt x="19217" y="3508"/>
                    </a:lnTo>
                    <a:cubicBezTo>
                      <a:pt x="19324" y="3425"/>
                      <a:pt x="19384" y="3306"/>
                      <a:pt x="19384" y="3175"/>
                    </a:cubicBezTo>
                    <a:cubicBezTo>
                      <a:pt x="19384" y="3044"/>
                      <a:pt x="19324" y="2925"/>
                      <a:pt x="19217" y="2841"/>
                    </a:cubicBezTo>
                    <a:lnTo>
                      <a:pt x="15931" y="103"/>
                    </a:lnTo>
                    <a:cubicBezTo>
                      <a:pt x="15851" y="34"/>
                      <a:pt x="15750" y="0"/>
                      <a:pt x="15649" y="0"/>
                    </a:cubicBezTo>
                    <a:close/>
                  </a:path>
                </a:pathLst>
              </a:custGeom>
              <a:solidFill>
                <a:srgbClr val="E66C7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0" name="Google Shape;347;p20">
                <a:extLst>
                  <a:ext uri="{FF2B5EF4-FFF2-40B4-BE49-F238E27FC236}">
                    <a16:creationId xmlns:a16="http://schemas.microsoft.com/office/drawing/2014/main" id="{227892FC-781A-428F-8D9F-BCD579D0DEDA}"/>
                  </a:ext>
                </a:extLst>
              </p:cNvPr>
              <p:cNvSpPr/>
              <p:nvPr/>
            </p:nvSpPr>
            <p:spPr>
              <a:xfrm>
                <a:off x="4031653" y="2508950"/>
                <a:ext cx="459661" cy="459692"/>
              </a:xfrm>
              <a:custGeom>
                <a:avLst/>
                <a:gdLst/>
                <a:ahLst/>
                <a:cxnLst/>
                <a:rect l="l" t="t" r="r" b="b"/>
                <a:pathLst>
                  <a:path w="14883" h="14884" extrusionOk="0">
                    <a:moveTo>
                      <a:pt x="7442" y="0"/>
                    </a:moveTo>
                    <a:cubicBezTo>
                      <a:pt x="3334" y="0"/>
                      <a:pt x="0" y="3334"/>
                      <a:pt x="0" y="7442"/>
                    </a:cubicBezTo>
                    <a:cubicBezTo>
                      <a:pt x="0" y="11549"/>
                      <a:pt x="3334" y="14883"/>
                      <a:pt x="7442" y="14883"/>
                    </a:cubicBezTo>
                    <a:cubicBezTo>
                      <a:pt x="11549" y="14883"/>
                      <a:pt x="14883" y="11549"/>
                      <a:pt x="14883" y="7442"/>
                    </a:cubicBezTo>
                    <a:cubicBezTo>
                      <a:pt x="14883" y="3334"/>
                      <a:pt x="11549" y="0"/>
                      <a:pt x="7442" y="0"/>
                    </a:cubicBezTo>
                    <a:close/>
                  </a:path>
                </a:pathLst>
              </a:custGeom>
              <a:solidFill>
                <a:srgbClr val="E66C7D"/>
              </a:solidFill>
              <a:ln>
                <a:noFill/>
              </a:ln>
            </p:spPr>
            <p:txBody>
              <a:bodyPr spcFirstLastPara="1" wrap="square" lIns="0" tIns="91425" rIns="0"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b="0" i="0" u="none" strike="noStrike" kern="0" cap="none" spc="0" normalizeH="0" baseline="0" noProof="0" dirty="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03</a:t>
                </a: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1" name="Google Shape;348;p20">
                <a:extLst>
                  <a:ext uri="{FF2B5EF4-FFF2-40B4-BE49-F238E27FC236}">
                    <a16:creationId xmlns:a16="http://schemas.microsoft.com/office/drawing/2014/main" id="{DD333ECF-D4B9-4FB9-AA09-0B8B6D3995E2}"/>
                  </a:ext>
                </a:extLst>
              </p:cNvPr>
              <p:cNvSpPr txBox="1"/>
              <p:nvPr/>
            </p:nvSpPr>
            <p:spPr>
              <a:xfrm>
                <a:off x="2472203" y="3961919"/>
                <a:ext cx="1054210" cy="459672"/>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E66C7D"/>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Machine</a:t>
                </a:r>
              </a:p>
            </p:txBody>
          </p:sp>
          <p:sp>
            <p:nvSpPr>
              <p:cNvPr id="32" name="Google Shape;349;p20">
                <a:extLst>
                  <a:ext uri="{FF2B5EF4-FFF2-40B4-BE49-F238E27FC236}">
                    <a16:creationId xmlns:a16="http://schemas.microsoft.com/office/drawing/2014/main" id="{7EB5D37D-935D-4939-A3E8-FD2EAD5185AB}"/>
                  </a:ext>
                </a:extLst>
              </p:cNvPr>
              <p:cNvSpPr txBox="1"/>
              <p:nvPr/>
            </p:nvSpPr>
            <p:spPr>
              <a:xfrm>
                <a:off x="1983762" y="3366239"/>
                <a:ext cx="1595050" cy="28248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dirty="0">
                    <a:ln>
                      <a:noFill/>
                    </a:ln>
                    <a:solidFill>
                      <a:schemeClr val="accent1">
                        <a:lumMod val="50000"/>
                      </a:schemeClr>
                    </a:solidFill>
                    <a:effectLst/>
                    <a:uLnTx/>
                    <a:uFillTx/>
                    <a:latin typeface="Times New Roman" panose="02020603050405020304" pitchFamily="18" charset="0"/>
                    <a:ea typeface="Roboto"/>
                    <a:cs typeface="Times New Roman" panose="02020603050405020304" pitchFamily="18" charset="0"/>
                    <a:sym typeface="Roboto"/>
                  </a:rPr>
                  <a:t>IVR or automated system issues</a:t>
                </a:r>
              </a:p>
            </p:txBody>
          </p:sp>
        </p:grpSp>
        <p:grpSp>
          <p:nvGrpSpPr>
            <p:cNvPr id="10" name="Google Shape;351;p20">
              <a:extLst>
                <a:ext uri="{FF2B5EF4-FFF2-40B4-BE49-F238E27FC236}">
                  <a16:creationId xmlns:a16="http://schemas.microsoft.com/office/drawing/2014/main" id="{35842E3B-89DD-4C69-941E-BE47E7BF9D29}"/>
                </a:ext>
              </a:extLst>
            </p:cNvPr>
            <p:cNvGrpSpPr/>
            <p:nvPr/>
          </p:nvGrpSpPr>
          <p:grpSpPr>
            <a:xfrm>
              <a:off x="7034956" y="3263249"/>
              <a:ext cx="2664175" cy="3004987"/>
              <a:chOff x="4590401" y="2508950"/>
              <a:chExt cx="2237231" cy="2504678"/>
            </a:xfrm>
          </p:grpSpPr>
          <p:sp>
            <p:nvSpPr>
              <p:cNvPr id="21" name="Google Shape;352;p20">
                <a:extLst>
                  <a:ext uri="{FF2B5EF4-FFF2-40B4-BE49-F238E27FC236}">
                    <a16:creationId xmlns:a16="http://schemas.microsoft.com/office/drawing/2014/main" id="{53239AFC-2F7C-4B9B-BB19-F028BD3FD028}"/>
                  </a:ext>
                </a:extLst>
              </p:cNvPr>
              <p:cNvSpPr/>
              <p:nvPr/>
            </p:nvSpPr>
            <p:spPr>
              <a:xfrm>
                <a:off x="4590401" y="2847740"/>
                <a:ext cx="2036602" cy="1805854"/>
              </a:xfrm>
              <a:custGeom>
                <a:avLst/>
                <a:gdLst/>
                <a:ahLst/>
                <a:cxnLst/>
                <a:rect l="l" t="t" r="r" b="b"/>
                <a:pathLst>
                  <a:path w="75404" h="45578" extrusionOk="0">
                    <a:moveTo>
                      <a:pt x="74408" y="1"/>
                    </a:moveTo>
                    <a:cubicBezTo>
                      <a:pt x="74122" y="1"/>
                      <a:pt x="73842" y="138"/>
                      <a:pt x="73677" y="393"/>
                    </a:cubicBezTo>
                    <a:lnTo>
                      <a:pt x="44768" y="43827"/>
                    </a:lnTo>
                    <a:lnTo>
                      <a:pt x="882" y="43827"/>
                    </a:lnTo>
                    <a:cubicBezTo>
                      <a:pt x="394" y="43827"/>
                      <a:pt x="1" y="44220"/>
                      <a:pt x="1" y="44708"/>
                    </a:cubicBezTo>
                    <a:cubicBezTo>
                      <a:pt x="1" y="45185"/>
                      <a:pt x="394" y="45577"/>
                      <a:pt x="882" y="45577"/>
                    </a:cubicBezTo>
                    <a:lnTo>
                      <a:pt x="45245" y="45577"/>
                    </a:lnTo>
                    <a:cubicBezTo>
                      <a:pt x="45530" y="45577"/>
                      <a:pt x="45804" y="45435"/>
                      <a:pt x="45971" y="45185"/>
                    </a:cubicBezTo>
                    <a:lnTo>
                      <a:pt x="75141" y="1370"/>
                    </a:lnTo>
                    <a:cubicBezTo>
                      <a:pt x="75403" y="965"/>
                      <a:pt x="75296" y="417"/>
                      <a:pt x="74891" y="143"/>
                    </a:cubicBezTo>
                    <a:cubicBezTo>
                      <a:pt x="74742" y="47"/>
                      <a:pt x="74574" y="1"/>
                      <a:pt x="74408" y="1"/>
                    </a:cubicBezTo>
                    <a:close/>
                  </a:path>
                </a:pathLst>
              </a:custGeom>
              <a:solidFill>
                <a:srgbClr val="F0AD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2" name="Google Shape;353;p20">
                <a:extLst>
                  <a:ext uri="{FF2B5EF4-FFF2-40B4-BE49-F238E27FC236}">
                    <a16:creationId xmlns:a16="http://schemas.microsoft.com/office/drawing/2014/main" id="{345AFEEB-1FF4-4DD7-B9BF-AFC19377D05A}"/>
                  </a:ext>
                </a:extLst>
              </p:cNvPr>
              <p:cNvSpPr/>
              <p:nvPr/>
            </p:nvSpPr>
            <p:spPr>
              <a:xfrm>
                <a:off x="6137607" y="3383205"/>
                <a:ext cx="504677" cy="165718"/>
              </a:xfrm>
              <a:custGeom>
                <a:avLst/>
                <a:gdLst/>
                <a:ahLst/>
                <a:cxnLst/>
                <a:rect l="l" t="t" r="r" b="b"/>
                <a:pathLst>
                  <a:path w="19384" h="6365" extrusionOk="0">
                    <a:moveTo>
                      <a:pt x="15648" y="0"/>
                    </a:moveTo>
                    <a:cubicBezTo>
                      <a:pt x="15522" y="0"/>
                      <a:pt x="15398" y="55"/>
                      <a:pt x="15312" y="161"/>
                    </a:cubicBezTo>
                    <a:cubicBezTo>
                      <a:pt x="15157" y="352"/>
                      <a:pt x="15181" y="626"/>
                      <a:pt x="15371" y="781"/>
                    </a:cubicBezTo>
                    <a:lnTo>
                      <a:pt x="17729" y="2745"/>
                    </a:lnTo>
                    <a:lnTo>
                      <a:pt x="441" y="2745"/>
                    </a:lnTo>
                    <a:cubicBezTo>
                      <a:pt x="203" y="2745"/>
                      <a:pt x="0" y="2936"/>
                      <a:pt x="0" y="3186"/>
                    </a:cubicBezTo>
                    <a:cubicBezTo>
                      <a:pt x="0" y="3424"/>
                      <a:pt x="203" y="3614"/>
                      <a:pt x="441" y="3614"/>
                    </a:cubicBezTo>
                    <a:lnTo>
                      <a:pt x="17729" y="3614"/>
                    </a:lnTo>
                    <a:lnTo>
                      <a:pt x="15371" y="5579"/>
                    </a:lnTo>
                    <a:cubicBezTo>
                      <a:pt x="15181" y="5734"/>
                      <a:pt x="15157" y="6019"/>
                      <a:pt x="15312" y="6198"/>
                    </a:cubicBezTo>
                    <a:cubicBezTo>
                      <a:pt x="15407" y="6305"/>
                      <a:pt x="15526" y="6365"/>
                      <a:pt x="15657" y="6365"/>
                    </a:cubicBezTo>
                    <a:cubicBezTo>
                      <a:pt x="15752" y="6365"/>
                      <a:pt x="15847" y="6329"/>
                      <a:pt x="15931" y="6257"/>
                    </a:cubicBezTo>
                    <a:lnTo>
                      <a:pt x="19217" y="3519"/>
                    </a:lnTo>
                    <a:cubicBezTo>
                      <a:pt x="19324" y="3436"/>
                      <a:pt x="19384" y="3317"/>
                      <a:pt x="19384" y="3186"/>
                    </a:cubicBezTo>
                    <a:cubicBezTo>
                      <a:pt x="19384" y="3055"/>
                      <a:pt x="19324" y="2924"/>
                      <a:pt x="19217" y="2840"/>
                    </a:cubicBezTo>
                    <a:lnTo>
                      <a:pt x="15931" y="102"/>
                    </a:lnTo>
                    <a:cubicBezTo>
                      <a:pt x="15847" y="34"/>
                      <a:pt x="15747" y="0"/>
                      <a:pt x="15648" y="0"/>
                    </a:cubicBezTo>
                    <a:close/>
                  </a:path>
                </a:pathLst>
              </a:custGeom>
              <a:solidFill>
                <a:srgbClr val="F0AD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3" name="Google Shape;354;p20">
                <a:extLst>
                  <a:ext uri="{FF2B5EF4-FFF2-40B4-BE49-F238E27FC236}">
                    <a16:creationId xmlns:a16="http://schemas.microsoft.com/office/drawing/2014/main" id="{0A24D72C-2F2E-4B06-ADCF-0FF34F05EA63}"/>
                  </a:ext>
                </a:extLst>
              </p:cNvPr>
              <p:cNvSpPr/>
              <p:nvPr/>
            </p:nvSpPr>
            <p:spPr>
              <a:xfrm>
                <a:off x="6245773" y="3071410"/>
                <a:ext cx="504391" cy="165431"/>
              </a:xfrm>
              <a:custGeom>
                <a:avLst/>
                <a:gdLst/>
                <a:ahLst/>
                <a:cxnLst/>
                <a:rect l="l" t="t" r="r" b="b"/>
                <a:pathLst>
                  <a:path w="19373" h="6354" extrusionOk="0">
                    <a:moveTo>
                      <a:pt x="15644" y="0"/>
                    </a:moveTo>
                    <a:cubicBezTo>
                      <a:pt x="15520" y="0"/>
                      <a:pt x="15398" y="52"/>
                      <a:pt x="15312" y="151"/>
                    </a:cubicBezTo>
                    <a:cubicBezTo>
                      <a:pt x="15158" y="341"/>
                      <a:pt x="15181" y="615"/>
                      <a:pt x="15360" y="770"/>
                    </a:cubicBezTo>
                    <a:lnTo>
                      <a:pt x="17717" y="2734"/>
                    </a:lnTo>
                    <a:lnTo>
                      <a:pt x="430" y="2734"/>
                    </a:lnTo>
                    <a:cubicBezTo>
                      <a:pt x="191" y="2734"/>
                      <a:pt x="1" y="2937"/>
                      <a:pt x="1" y="3175"/>
                    </a:cubicBezTo>
                    <a:cubicBezTo>
                      <a:pt x="1" y="3425"/>
                      <a:pt x="191" y="3615"/>
                      <a:pt x="430" y="3615"/>
                    </a:cubicBezTo>
                    <a:lnTo>
                      <a:pt x="17717" y="3615"/>
                    </a:lnTo>
                    <a:lnTo>
                      <a:pt x="15360" y="5580"/>
                    </a:lnTo>
                    <a:cubicBezTo>
                      <a:pt x="15181" y="5735"/>
                      <a:pt x="15158" y="6008"/>
                      <a:pt x="15312" y="6199"/>
                    </a:cubicBezTo>
                    <a:cubicBezTo>
                      <a:pt x="15396" y="6294"/>
                      <a:pt x="15515" y="6354"/>
                      <a:pt x="15646" y="6354"/>
                    </a:cubicBezTo>
                    <a:cubicBezTo>
                      <a:pt x="15741" y="6354"/>
                      <a:pt x="15848" y="6318"/>
                      <a:pt x="15932" y="6247"/>
                    </a:cubicBezTo>
                    <a:lnTo>
                      <a:pt x="19218" y="3508"/>
                    </a:lnTo>
                    <a:cubicBezTo>
                      <a:pt x="19313" y="3425"/>
                      <a:pt x="19372" y="3306"/>
                      <a:pt x="19372" y="3175"/>
                    </a:cubicBezTo>
                    <a:cubicBezTo>
                      <a:pt x="19372" y="3044"/>
                      <a:pt x="19313" y="2925"/>
                      <a:pt x="19218" y="2841"/>
                    </a:cubicBezTo>
                    <a:lnTo>
                      <a:pt x="15932" y="103"/>
                    </a:lnTo>
                    <a:cubicBezTo>
                      <a:pt x="15846" y="34"/>
                      <a:pt x="15745" y="0"/>
                      <a:pt x="15644" y="0"/>
                    </a:cubicBezTo>
                    <a:close/>
                  </a:path>
                </a:pathLst>
              </a:custGeom>
              <a:solidFill>
                <a:srgbClr val="F0AD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4" name="Google Shape;355;p20">
                <a:extLst>
                  <a:ext uri="{FF2B5EF4-FFF2-40B4-BE49-F238E27FC236}">
                    <a16:creationId xmlns:a16="http://schemas.microsoft.com/office/drawing/2014/main" id="{D4D3E7D1-8039-4586-9CA7-4AE1042A8070}"/>
                  </a:ext>
                </a:extLst>
              </p:cNvPr>
              <p:cNvSpPr/>
              <p:nvPr/>
            </p:nvSpPr>
            <p:spPr>
              <a:xfrm>
                <a:off x="6367977" y="2508950"/>
                <a:ext cx="459655" cy="459692"/>
              </a:xfrm>
              <a:custGeom>
                <a:avLst/>
                <a:gdLst/>
                <a:ahLst/>
                <a:cxnLst/>
                <a:rect l="l" t="t" r="r" b="b"/>
                <a:pathLst>
                  <a:path w="14884" h="14884" extrusionOk="0">
                    <a:moveTo>
                      <a:pt x="7442" y="0"/>
                    </a:moveTo>
                    <a:cubicBezTo>
                      <a:pt x="3334" y="0"/>
                      <a:pt x="1" y="3334"/>
                      <a:pt x="1" y="7442"/>
                    </a:cubicBezTo>
                    <a:cubicBezTo>
                      <a:pt x="1" y="11549"/>
                      <a:pt x="3334" y="14883"/>
                      <a:pt x="7442" y="14883"/>
                    </a:cubicBezTo>
                    <a:cubicBezTo>
                      <a:pt x="11550" y="14883"/>
                      <a:pt x="14883" y="11549"/>
                      <a:pt x="14883" y="7442"/>
                    </a:cubicBezTo>
                    <a:cubicBezTo>
                      <a:pt x="14883" y="3334"/>
                      <a:pt x="11550" y="0"/>
                      <a:pt x="7442" y="0"/>
                    </a:cubicBezTo>
                    <a:close/>
                  </a:path>
                </a:pathLst>
              </a:custGeom>
              <a:solidFill>
                <a:srgbClr val="F0AD00"/>
              </a:solidFill>
              <a:ln>
                <a:noFill/>
              </a:ln>
            </p:spPr>
            <p:txBody>
              <a:bodyPr spcFirstLastPara="1" wrap="square" lIns="0" tIns="91425" rIns="0"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b="0" i="0" u="none" strike="noStrike" kern="0" cap="none" spc="0" normalizeH="0" baseline="0" noProof="0" dirty="0">
                    <a:ln>
                      <a:noFill/>
                    </a:ln>
                    <a:solidFill>
                      <a:srgbClr val="FFFFFF"/>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01</a:t>
                </a: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5" name="Google Shape;356;p20">
                <a:extLst>
                  <a:ext uri="{FF2B5EF4-FFF2-40B4-BE49-F238E27FC236}">
                    <a16:creationId xmlns:a16="http://schemas.microsoft.com/office/drawing/2014/main" id="{32D17668-835F-41FE-B308-203DB60652F2}"/>
                  </a:ext>
                </a:extLst>
              </p:cNvPr>
              <p:cNvSpPr txBox="1"/>
              <p:nvPr/>
            </p:nvSpPr>
            <p:spPr>
              <a:xfrm>
                <a:off x="4684662" y="4553956"/>
                <a:ext cx="1062370" cy="459672"/>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F0AD00"/>
                    </a:solidFill>
                    <a:effectLst/>
                    <a:uLnTx/>
                    <a:uFillTx/>
                    <a:latin typeface="Times New Roman" panose="02020603050405020304" pitchFamily="18" charset="0"/>
                    <a:ea typeface="Fira Sans Extra Condensed Medium"/>
                    <a:cs typeface="Times New Roman" panose="02020603050405020304" pitchFamily="18" charset="0"/>
                    <a:sym typeface="Fira Sans Extra Condensed Medium"/>
                  </a:rPr>
                  <a:t>Man</a:t>
                </a:r>
              </a:p>
            </p:txBody>
          </p:sp>
        </p:grpSp>
        <p:sp>
          <p:nvSpPr>
            <p:cNvPr id="11" name="Google Shape;323;p20">
              <a:extLst>
                <a:ext uri="{FF2B5EF4-FFF2-40B4-BE49-F238E27FC236}">
                  <a16:creationId xmlns:a16="http://schemas.microsoft.com/office/drawing/2014/main" id="{FA126900-BE56-4948-BD13-F1FF751028CE}"/>
                </a:ext>
              </a:extLst>
            </p:cNvPr>
            <p:cNvSpPr/>
            <p:nvPr/>
          </p:nvSpPr>
          <p:spPr>
            <a:xfrm>
              <a:off x="671368" y="3139207"/>
              <a:ext cx="696159" cy="434700"/>
            </a:xfrm>
            <a:custGeom>
              <a:avLst/>
              <a:gdLst/>
              <a:ahLst/>
              <a:cxnLst/>
              <a:rect l="l" t="t" r="r" b="b"/>
              <a:pathLst>
                <a:path w="22254" h="13896" extrusionOk="0">
                  <a:moveTo>
                    <a:pt x="881" y="1"/>
                  </a:moveTo>
                  <a:cubicBezTo>
                    <a:pt x="393" y="1"/>
                    <a:pt x="0" y="394"/>
                    <a:pt x="0" y="882"/>
                  </a:cubicBezTo>
                  <a:cubicBezTo>
                    <a:pt x="0" y="1358"/>
                    <a:pt x="393" y="1751"/>
                    <a:pt x="881" y="1751"/>
                  </a:cubicBezTo>
                  <a:lnTo>
                    <a:pt x="12704" y="1751"/>
                  </a:lnTo>
                  <a:lnTo>
                    <a:pt x="20527" y="13503"/>
                  </a:lnTo>
                  <a:cubicBezTo>
                    <a:pt x="20693" y="13765"/>
                    <a:pt x="20967" y="13896"/>
                    <a:pt x="21253" y="13896"/>
                  </a:cubicBezTo>
                  <a:cubicBezTo>
                    <a:pt x="21420" y="13896"/>
                    <a:pt x="21598" y="13848"/>
                    <a:pt x="21741" y="13753"/>
                  </a:cubicBezTo>
                  <a:cubicBezTo>
                    <a:pt x="22146" y="13479"/>
                    <a:pt x="22253" y="12943"/>
                    <a:pt x="21991" y="12538"/>
                  </a:cubicBezTo>
                  <a:lnTo>
                    <a:pt x="13907" y="394"/>
                  </a:lnTo>
                  <a:cubicBezTo>
                    <a:pt x="13740" y="144"/>
                    <a:pt x="13466" y="1"/>
                    <a:pt x="13181" y="1"/>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 name="Google Shape;324;p20">
              <a:extLst>
                <a:ext uri="{FF2B5EF4-FFF2-40B4-BE49-F238E27FC236}">
                  <a16:creationId xmlns:a16="http://schemas.microsoft.com/office/drawing/2014/main" id="{7A1D77E7-3975-4492-AE68-37E0C69A643E}"/>
                </a:ext>
              </a:extLst>
            </p:cNvPr>
            <p:cNvSpPr/>
            <p:nvPr/>
          </p:nvSpPr>
          <p:spPr>
            <a:xfrm>
              <a:off x="671368" y="3518970"/>
              <a:ext cx="696159" cy="434826"/>
            </a:xfrm>
            <a:custGeom>
              <a:avLst/>
              <a:gdLst/>
              <a:ahLst/>
              <a:cxnLst/>
              <a:rect l="l" t="t" r="r" b="b"/>
              <a:pathLst>
                <a:path w="22254" h="13900" extrusionOk="0">
                  <a:moveTo>
                    <a:pt x="21259" y="0"/>
                  </a:moveTo>
                  <a:cubicBezTo>
                    <a:pt x="20973" y="0"/>
                    <a:pt x="20693" y="142"/>
                    <a:pt x="20527" y="398"/>
                  </a:cubicBezTo>
                  <a:lnTo>
                    <a:pt x="12704" y="12150"/>
                  </a:lnTo>
                  <a:lnTo>
                    <a:pt x="881" y="12150"/>
                  </a:lnTo>
                  <a:cubicBezTo>
                    <a:pt x="393" y="12150"/>
                    <a:pt x="0" y="12543"/>
                    <a:pt x="0" y="13019"/>
                  </a:cubicBezTo>
                  <a:cubicBezTo>
                    <a:pt x="0" y="13507"/>
                    <a:pt x="393" y="13900"/>
                    <a:pt x="881" y="13900"/>
                  </a:cubicBezTo>
                  <a:lnTo>
                    <a:pt x="13181" y="13900"/>
                  </a:lnTo>
                  <a:cubicBezTo>
                    <a:pt x="13466" y="13900"/>
                    <a:pt x="13740" y="13757"/>
                    <a:pt x="13907" y="13507"/>
                  </a:cubicBezTo>
                  <a:lnTo>
                    <a:pt x="21991" y="1363"/>
                  </a:lnTo>
                  <a:cubicBezTo>
                    <a:pt x="22253" y="970"/>
                    <a:pt x="22146" y="422"/>
                    <a:pt x="21741" y="148"/>
                  </a:cubicBezTo>
                  <a:cubicBezTo>
                    <a:pt x="21593" y="48"/>
                    <a:pt x="21425" y="0"/>
                    <a:pt x="21259" y="0"/>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3" name="Google Shape;353;p20">
              <a:extLst>
                <a:ext uri="{FF2B5EF4-FFF2-40B4-BE49-F238E27FC236}">
                  <a16:creationId xmlns:a16="http://schemas.microsoft.com/office/drawing/2014/main" id="{9B0C11A1-BA1F-4E16-A8F7-4C5C8AF992D3}"/>
                </a:ext>
              </a:extLst>
            </p:cNvPr>
            <p:cNvSpPr/>
            <p:nvPr/>
          </p:nvSpPr>
          <p:spPr>
            <a:xfrm>
              <a:off x="8588821" y="5006482"/>
              <a:ext cx="600989" cy="198820"/>
            </a:xfrm>
            <a:custGeom>
              <a:avLst/>
              <a:gdLst/>
              <a:ahLst/>
              <a:cxnLst/>
              <a:rect l="l" t="t" r="r" b="b"/>
              <a:pathLst>
                <a:path w="19384" h="6365" extrusionOk="0">
                  <a:moveTo>
                    <a:pt x="15648" y="0"/>
                  </a:moveTo>
                  <a:cubicBezTo>
                    <a:pt x="15522" y="0"/>
                    <a:pt x="15398" y="55"/>
                    <a:pt x="15312" y="161"/>
                  </a:cubicBezTo>
                  <a:cubicBezTo>
                    <a:pt x="15157" y="352"/>
                    <a:pt x="15181" y="626"/>
                    <a:pt x="15371" y="781"/>
                  </a:cubicBezTo>
                  <a:lnTo>
                    <a:pt x="17729" y="2745"/>
                  </a:lnTo>
                  <a:lnTo>
                    <a:pt x="441" y="2745"/>
                  </a:lnTo>
                  <a:cubicBezTo>
                    <a:pt x="203" y="2745"/>
                    <a:pt x="0" y="2936"/>
                    <a:pt x="0" y="3186"/>
                  </a:cubicBezTo>
                  <a:cubicBezTo>
                    <a:pt x="0" y="3424"/>
                    <a:pt x="203" y="3614"/>
                    <a:pt x="441" y="3614"/>
                  </a:cubicBezTo>
                  <a:lnTo>
                    <a:pt x="17729" y="3614"/>
                  </a:lnTo>
                  <a:lnTo>
                    <a:pt x="15371" y="5579"/>
                  </a:lnTo>
                  <a:cubicBezTo>
                    <a:pt x="15181" y="5734"/>
                    <a:pt x="15157" y="6019"/>
                    <a:pt x="15312" y="6198"/>
                  </a:cubicBezTo>
                  <a:cubicBezTo>
                    <a:pt x="15407" y="6305"/>
                    <a:pt x="15526" y="6365"/>
                    <a:pt x="15657" y="6365"/>
                  </a:cubicBezTo>
                  <a:cubicBezTo>
                    <a:pt x="15752" y="6365"/>
                    <a:pt x="15847" y="6329"/>
                    <a:pt x="15931" y="6257"/>
                  </a:cubicBezTo>
                  <a:lnTo>
                    <a:pt x="19217" y="3519"/>
                  </a:lnTo>
                  <a:cubicBezTo>
                    <a:pt x="19324" y="3436"/>
                    <a:pt x="19384" y="3317"/>
                    <a:pt x="19384" y="3186"/>
                  </a:cubicBezTo>
                  <a:cubicBezTo>
                    <a:pt x="19384" y="3055"/>
                    <a:pt x="19324" y="2924"/>
                    <a:pt x="19217" y="2840"/>
                  </a:cubicBezTo>
                  <a:lnTo>
                    <a:pt x="15931" y="102"/>
                  </a:lnTo>
                  <a:cubicBezTo>
                    <a:pt x="15847" y="34"/>
                    <a:pt x="15747" y="0"/>
                    <a:pt x="15648" y="0"/>
                  </a:cubicBezTo>
                  <a:close/>
                </a:path>
              </a:pathLst>
            </a:custGeom>
            <a:solidFill>
              <a:srgbClr val="F0AD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 name="Google Shape;354;p20">
              <a:extLst>
                <a:ext uri="{FF2B5EF4-FFF2-40B4-BE49-F238E27FC236}">
                  <a16:creationId xmlns:a16="http://schemas.microsoft.com/office/drawing/2014/main" id="{AA2D53BA-C0E1-4913-A5B2-3F35D4CADCDC}"/>
                </a:ext>
              </a:extLst>
            </p:cNvPr>
            <p:cNvSpPr/>
            <p:nvPr/>
          </p:nvSpPr>
          <p:spPr>
            <a:xfrm>
              <a:off x="8721681" y="4660850"/>
              <a:ext cx="600648" cy="198476"/>
            </a:xfrm>
            <a:custGeom>
              <a:avLst/>
              <a:gdLst/>
              <a:ahLst/>
              <a:cxnLst/>
              <a:rect l="l" t="t" r="r" b="b"/>
              <a:pathLst>
                <a:path w="19373" h="6354" extrusionOk="0">
                  <a:moveTo>
                    <a:pt x="15644" y="0"/>
                  </a:moveTo>
                  <a:cubicBezTo>
                    <a:pt x="15520" y="0"/>
                    <a:pt x="15398" y="52"/>
                    <a:pt x="15312" y="151"/>
                  </a:cubicBezTo>
                  <a:cubicBezTo>
                    <a:pt x="15158" y="341"/>
                    <a:pt x="15181" y="615"/>
                    <a:pt x="15360" y="770"/>
                  </a:cubicBezTo>
                  <a:lnTo>
                    <a:pt x="17717" y="2734"/>
                  </a:lnTo>
                  <a:lnTo>
                    <a:pt x="430" y="2734"/>
                  </a:lnTo>
                  <a:cubicBezTo>
                    <a:pt x="191" y="2734"/>
                    <a:pt x="1" y="2937"/>
                    <a:pt x="1" y="3175"/>
                  </a:cubicBezTo>
                  <a:cubicBezTo>
                    <a:pt x="1" y="3425"/>
                    <a:pt x="191" y="3615"/>
                    <a:pt x="430" y="3615"/>
                  </a:cubicBezTo>
                  <a:lnTo>
                    <a:pt x="17717" y="3615"/>
                  </a:lnTo>
                  <a:lnTo>
                    <a:pt x="15360" y="5580"/>
                  </a:lnTo>
                  <a:cubicBezTo>
                    <a:pt x="15181" y="5735"/>
                    <a:pt x="15158" y="6008"/>
                    <a:pt x="15312" y="6199"/>
                  </a:cubicBezTo>
                  <a:cubicBezTo>
                    <a:pt x="15396" y="6294"/>
                    <a:pt x="15515" y="6354"/>
                    <a:pt x="15646" y="6354"/>
                  </a:cubicBezTo>
                  <a:cubicBezTo>
                    <a:pt x="15741" y="6354"/>
                    <a:pt x="15848" y="6318"/>
                    <a:pt x="15932" y="6247"/>
                  </a:cubicBezTo>
                  <a:lnTo>
                    <a:pt x="19218" y="3508"/>
                  </a:lnTo>
                  <a:cubicBezTo>
                    <a:pt x="19313" y="3425"/>
                    <a:pt x="19372" y="3306"/>
                    <a:pt x="19372" y="3175"/>
                  </a:cubicBezTo>
                  <a:cubicBezTo>
                    <a:pt x="19372" y="3044"/>
                    <a:pt x="19313" y="2925"/>
                    <a:pt x="19218" y="2841"/>
                  </a:cubicBezTo>
                  <a:lnTo>
                    <a:pt x="15932" y="103"/>
                  </a:lnTo>
                  <a:cubicBezTo>
                    <a:pt x="15846" y="34"/>
                    <a:pt x="15745" y="0"/>
                    <a:pt x="15644" y="0"/>
                  </a:cubicBezTo>
                  <a:close/>
                </a:path>
              </a:pathLst>
            </a:custGeom>
            <a:solidFill>
              <a:srgbClr val="F0AD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7" name="Google Shape;353;p20">
              <a:extLst>
                <a:ext uri="{FF2B5EF4-FFF2-40B4-BE49-F238E27FC236}">
                  <a16:creationId xmlns:a16="http://schemas.microsoft.com/office/drawing/2014/main" id="{FBD4741D-BBDB-4446-B06A-3D4A1C61715B}"/>
                </a:ext>
              </a:extLst>
            </p:cNvPr>
            <p:cNvSpPr/>
            <p:nvPr/>
          </p:nvSpPr>
          <p:spPr>
            <a:xfrm>
              <a:off x="8417961" y="5345387"/>
              <a:ext cx="600989" cy="198820"/>
            </a:xfrm>
            <a:custGeom>
              <a:avLst/>
              <a:gdLst/>
              <a:ahLst/>
              <a:cxnLst/>
              <a:rect l="l" t="t" r="r" b="b"/>
              <a:pathLst>
                <a:path w="19384" h="6365" extrusionOk="0">
                  <a:moveTo>
                    <a:pt x="15648" y="0"/>
                  </a:moveTo>
                  <a:cubicBezTo>
                    <a:pt x="15522" y="0"/>
                    <a:pt x="15398" y="55"/>
                    <a:pt x="15312" y="161"/>
                  </a:cubicBezTo>
                  <a:cubicBezTo>
                    <a:pt x="15157" y="352"/>
                    <a:pt x="15181" y="626"/>
                    <a:pt x="15371" y="781"/>
                  </a:cubicBezTo>
                  <a:lnTo>
                    <a:pt x="17729" y="2745"/>
                  </a:lnTo>
                  <a:lnTo>
                    <a:pt x="441" y="2745"/>
                  </a:lnTo>
                  <a:cubicBezTo>
                    <a:pt x="203" y="2745"/>
                    <a:pt x="0" y="2936"/>
                    <a:pt x="0" y="3186"/>
                  </a:cubicBezTo>
                  <a:cubicBezTo>
                    <a:pt x="0" y="3424"/>
                    <a:pt x="203" y="3614"/>
                    <a:pt x="441" y="3614"/>
                  </a:cubicBezTo>
                  <a:lnTo>
                    <a:pt x="17729" y="3614"/>
                  </a:lnTo>
                  <a:lnTo>
                    <a:pt x="15371" y="5579"/>
                  </a:lnTo>
                  <a:cubicBezTo>
                    <a:pt x="15181" y="5734"/>
                    <a:pt x="15157" y="6019"/>
                    <a:pt x="15312" y="6198"/>
                  </a:cubicBezTo>
                  <a:cubicBezTo>
                    <a:pt x="15407" y="6305"/>
                    <a:pt x="15526" y="6365"/>
                    <a:pt x="15657" y="6365"/>
                  </a:cubicBezTo>
                  <a:cubicBezTo>
                    <a:pt x="15752" y="6365"/>
                    <a:pt x="15847" y="6329"/>
                    <a:pt x="15931" y="6257"/>
                  </a:cubicBezTo>
                  <a:lnTo>
                    <a:pt x="19217" y="3519"/>
                  </a:lnTo>
                  <a:cubicBezTo>
                    <a:pt x="19324" y="3436"/>
                    <a:pt x="19384" y="3317"/>
                    <a:pt x="19384" y="3186"/>
                  </a:cubicBezTo>
                  <a:cubicBezTo>
                    <a:pt x="19384" y="3055"/>
                    <a:pt x="19324" y="2924"/>
                    <a:pt x="19217" y="2840"/>
                  </a:cubicBezTo>
                  <a:lnTo>
                    <a:pt x="15931" y="102"/>
                  </a:lnTo>
                  <a:cubicBezTo>
                    <a:pt x="15847" y="34"/>
                    <a:pt x="15747" y="0"/>
                    <a:pt x="15648" y="0"/>
                  </a:cubicBezTo>
                  <a:close/>
                </a:path>
              </a:pathLst>
            </a:custGeom>
            <a:solidFill>
              <a:srgbClr val="F0AD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 name="Google Shape;338;p20">
              <a:extLst>
                <a:ext uri="{FF2B5EF4-FFF2-40B4-BE49-F238E27FC236}">
                  <a16:creationId xmlns:a16="http://schemas.microsoft.com/office/drawing/2014/main" id="{2C637C25-CA02-450F-A741-AD4126D03C31}"/>
                </a:ext>
              </a:extLst>
            </p:cNvPr>
            <p:cNvSpPr/>
            <p:nvPr/>
          </p:nvSpPr>
          <p:spPr>
            <a:xfrm>
              <a:off x="6824182" y="2835251"/>
              <a:ext cx="600989" cy="198820"/>
            </a:xfrm>
            <a:custGeom>
              <a:avLst/>
              <a:gdLst/>
              <a:ahLst/>
              <a:cxnLst/>
              <a:rect l="l" t="t" r="r" b="b"/>
              <a:pathLst>
                <a:path w="19384" h="6365" extrusionOk="0">
                  <a:moveTo>
                    <a:pt x="15653" y="0"/>
                  </a:moveTo>
                  <a:cubicBezTo>
                    <a:pt x="15526" y="0"/>
                    <a:pt x="15398" y="55"/>
                    <a:pt x="15312" y="161"/>
                  </a:cubicBezTo>
                  <a:cubicBezTo>
                    <a:pt x="15157" y="352"/>
                    <a:pt x="15181" y="626"/>
                    <a:pt x="15371" y="781"/>
                  </a:cubicBezTo>
                  <a:lnTo>
                    <a:pt x="17729" y="2745"/>
                  </a:lnTo>
                  <a:lnTo>
                    <a:pt x="441" y="2745"/>
                  </a:lnTo>
                  <a:cubicBezTo>
                    <a:pt x="203" y="2745"/>
                    <a:pt x="0" y="2936"/>
                    <a:pt x="0" y="3186"/>
                  </a:cubicBezTo>
                  <a:cubicBezTo>
                    <a:pt x="0" y="3424"/>
                    <a:pt x="203" y="3614"/>
                    <a:pt x="441" y="3614"/>
                  </a:cubicBezTo>
                  <a:lnTo>
                    <a:pt x="17729" y="3614"/>
                  </a:lnTo>
                  <a:lnTo>
                    <a:pt x="15371" y="5579"/>
                  </a:lnTo>
                  <a:cubicBezTo>
                    <a:pt x="15181" y="5734"/>
                    <a:pt x="15157" y="6019"/>
                    <a:pt x="15312" y="6198"/>
                  </a:cubicBezTo>
                  <a:cubicBezTo>
                    <a:pt x="15407" y="6305"/>
                    <a:pt x="15526" y="6365"/>
                    <a:pt x="15657" y="6365"/>
                  </a:cubicBezTo>
                  <a:cubicBezTo>
                    <a:pt x="15752" y="6365"/>
                    <a:pt x="15847" y="6329"/>
                    <a:pt x="15931" y="6257"/>
                  </a:cubicBezTo>
                  <a:lnTo>
                    <a:pt x="19217" y="3519"/>
                  </a:lnTo>
                  <a:cubicBezTo>
                    <a:pt x="19324" y="3436"/>
                    <a:pt x="19384" y="3317"/>
                    <a:pt x="19384" y="3186"/>
                  </a:cubicBezTo>
                  <a:cubicBezTo>
                    <a:pt x="19384" y="3055"/>
                    <a:pt x="19324" y="2924"/>
                    <a:pt x="19217" y="2840"/>
                  </a:cubicBezTo>
                  <a:lnTo>
                    <a:pt x="15931" y="102"/>
                  </a:lnTo>
                  <a:cubicBezTo>
                    <a:pt x="15852" y="34"/>
                    <a:pt x="15753" y="0"/>
                    <a:pt x="15653" y="0"/>
                  </a:cubicBezTo>
                  <a:close/>
                </a:path>
              </a:pathLst>
            </a:custGeom>
            <a:solidFill>
              <a:srgbClr val="60B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2" name="Rectangle 1"/>
          <p:cNvSpPr/>
          <p:nvPr/>
        </p:nvSpPr>
        <p:spPr>
          <a:xfrm>
            <a:off x="2971153" y="1390925"/>
            <a:ext cx="2432152" cy="230832"/>
          </a:xfrm>
          <a:prstGeom prst="rect">
            <a:avLst/>
          </a:prstGeom>
        </p:spPr>
        <p:txBody>
          <a:bodyPr wrap="square">
            <a:spAutoFit/>
          </a:bodyPr>
          <a:lstStyle/>
          <a:p>
            <a:r>
              <a:rPr lang="en-IN" sz="900" dirty="0">
                <a:latin typeface="Times New Roman" panose="02020603050405020304" pitchFamily="18" charset="0"/>
                <a:cs typeface="Times New Roman" panose="02020603050405020304" pitchFamily="18" charset="0"/>
              </a:rPr>
              <a:t>Data discrepancies in customer lists.</a:t>
            </a:r>
          </a:p>
        </p:txBody>
      </p:sp>
      <p:sp>
        <p:nvSpPr>
          <p:cNvPr id="49" name="Rectangle 48"/>
          <p:cNvSpPr/>
          <p:nvPr/>
        </p:nvSpPr>
        <p:spPr>
          <a:xfrm>
            <a:off x="3179071" y="1676719"/>
            <a:ext cx="2278072" cy="230832"/>
          </a:xfrm>
          <a:prstGeom prst="rect">
            <a:avLst/>
          </a:prstGeom>
        </p:spPr>
        <p:txBody>
          <a:bodyPr wrap="square">
            <a:spAutoFit/>
          </a:bodyPr>
          <a:lstStyle/>
          <a:p>
            <a:r>
              <a:rPr lang="en-IN" sz="900" dirty="0" smtClean="0">
                <a:latin typeface="Times New Roman" panose="02020603050405020304" pitchFamily="18" charset="0"/>
                <a:cs typeface="Times New Roman" panose="02020603050405020304" pitchFamily="18" charset="0"/>
              </a:rPr>
              <a:t>Non-availability of Dialling Strategy</a:t>
            </a:r>
            <a:endParaRPr lang="en-IN" sz="900" dirty="0">
              <a:latin typeface="Times New Roman" panose="02020603050405020304" pitchFamily="18" charset="0"/>
              <a:cs typeface="Times New Roman" panose="02020603050405020304" pitchFamily="18" charset="0"/>
            </a:endParaRPr>
          </a:p>
        </p:txBody>
      </p:sp>
      <p:sp>
        <p:nvSpPr>
          <p:cNvPr id="50" name="Rectangle 49"/>
          <p:cNvSpPr/>
          <p:nvPr/>
        </p:nvSpPr>
        <p:spPr>
          <a:xfrm>
            <a:off x="3380257" y="1936061"/>
            <a:ext cx="2393436" cy="230832"/>
          </a:xfrm>
          <a:prstGeom prst="rect">
            <a:avLst/>
          </a:prstGeom>
        </p:spPr>
        <p:txBody>
          <a:bodyPr wrap="square">
            <a:spAutoFit/>
          </a:bodyPr>
          <a:lstStyle/>
          <a:p>
            <a:r>
              <a:rPr lang="en-IN" sz="900" dirty="0" smtClean="0">
                <a:latin typeface="Times New Roman" panose="02020603050405020304" pitchFamily="18" charset="0"/>
                <a:cs typeface="Times New Roman" panose="02020603050405020304" pitchFamily="18" charset="0"/>
              </a:rPr>
              <a:t>Inadequate training of team leaders</a:t>
            </a:r>
            <a:endParaRPr lang="en-IN" sz="900" dirty="0">
              <a:latin typeface="Times New Roman" panose="02020603050405020304" pitchFamily="18" charset="0"/>
              <a:cs typeface="Times New Roman" panose="02020603050405020304" pitchFamily="18" charset="0"/>
            </a:endParaRPr>
          </a:p>
        </p:txBody>
      </p:sp>
      <p:sp>
        <p:nvSpPr>
          <p:cNvPr id="51" name="Rectangle 50"/>
          <p:cNvSpPr/>
          <p:nvPr/>
        </p:nvSpPr>
        <p:spPr>
          <a:xfrm>
            <a:off x="4656100" y="2837158"/>
            <a:ext cx="2969504" cy="230832"/>
          </a:xfrm>
          <a:prstGeom prst="rect">
            <a:avLst/>
          </a:prstGeom>
        </p:spPr>
        <p:txBody>
          <a:bodyPr wrap="square">
            <a:spAutoFit/>
          </a:bodyPr>
          <a:lstStyle/>
          <a:p>
            <a:r>
              <a:rPr lang="en-IN" sz="900" dirty="0" smtClean="0">
                <a:latin typeface="Times New Roman" panose="02020603050405020304" pitchFamily="18" charset="0"/>
                <a:cs typeface="Times New Roman" panose="02020603050405020304" pitchFamily="18" charset="0"/>
              </a:rPr>
              <a:t>Delays </a:t>
            </a:r>
            <a:r>
              <a:rPr lang="en-IN" sz="900" dirty="0">
                <a:latin typeface="Times New Roman" panose="02020603050405020304" pitchFamily="18" charset="0"/>
                <a:cs typeface="Times New Roman" panose="02020603050405020304" pitchFamily="18" charset="0"/>
              </a:rPr>
              <a:t>in updating customer status in the </a:t>
            </a:r>
            <a:r>
              <a:rPr lang="en-IN" sz="900" dirty="0" smtClean="0">
                <a:latin typeface="Times New Roman" panose="02020603050405020304" pitchFamily="18" charset="0"/>
                <a:cs typeface="Times New Roman" panose="02020603050405020304" pitchFamily="18" charset="0"/>
              </a:rPr>
              <a:t>MIS</a:t>
            </a:r>
            <a:endParaRPr lang="en-IN" sz="900" dirty="0">
              <a:latin typeface="Times New Roman" panose="02020603050405020304" pitchFamily="18" charset="0"/>
              <a:cs typeface="Times New Roman" panose="02020603050405020304" pitchFamily="18" charset="0"/>
            </a:endParaRPr>
          </a:p>
        </p:txBody>
      </p:sp>
      <p:sp>
        <p:nvSpPr>
          <p:cNvPr id="52" name="Rectangle 51"/>
          <p:cNvSpPr/>
          <p:nvPr/>
        </p:nvSpPr>
        <p:spPr>
          <a:xfrm>
            <a:off x="4420688" y="3130046"/>
            <a:ext cx="2684762" cy="230832"/>
          </a:xfrm>
          <a:prstGeom prst="rect">
            <a:avLst/>
          </a:prstGeom>
        </p:spPr>
        <p:txBody>
          <a:bodyPr wrap="square">
            <a:spAutoFit/>
          </a:bodyPr>
          <a:lstStyle/>
          <a:p>
            <a:r>
              <a:rPr lang="en-IN" sz="900" dirty="0">
                <a:latin typeface="Times New Roman" panose="02020603050405020304" pitchFamily="18" charset="0"/>
                <a:cs typeface="Times New Roman" panose="02020603050405020304" pitchFamily="18" charset="0"/>
              </a:rPr>
              <a:t>Insufficient focus on handling difficult customers.</a:t>
            </a:r>
          </a:p>
        </p:txBody>
      </p:sp>
      <p:sp>
        <p:nvSpPr>
          <p:cNvPr id="53" name="Rectangle 52"/>
          <p:cNvSpPr/>
          <p:nvPr/>
        </p:nvSpPr>
        <p:spPr>
          <a:xfrm>
            <a:off x="4618696" y="3406958"/>
            <a:ext cx="2513798" cy="230832"/>
          </a:xfrm>
          <a:prstGeom prst="rect">
            <a:avLst/>
          </a:prstGeom>
        </p:spPr>
        <p:txBody>
          <a:bodyPr wrap="square">
            <a:spAutoFit/>
          </a:bodyPr>
          <a:lstStyle/>
          <a:p>
            <a:r>
              <a:rPr lang="en-IN" sz="900" dirty="0">
                <a:latin typeface="Times New Roman" panose="02020603050405020304" pitchFamily="18" charset="0"/>
                <a:cs typeface="Times New Roman" panose="02020603050405020304" pitchFamily="18" charset="0"/>
              </a:rPr>
              <a:t>New agent is performing relatively low</a:t>
            </a:r>
          </a:p>
        </p:txBody>
      </p:sp>
      <p:sp>
        <p:nvSpPr>
          <p:cNvPr id="54" name="Rectangle 53"/>
          <p:cNvSpPr/>
          <p:nvPr/>
        </p:nvSpPr>
        <p:spPr>
          <a:xfrm>
            <a:off x="4383280" y="3690858"/>
            <a:ext cx="2665817" cy="230832"/>
          </a:xfrm>
          <a:prstGeom prst="rect">
            <a:avLst/>
          </a:prstGeom>
        </p:spPr>
        <p:txBody>
          <a:bodyPr wrap="square">
            <a:spAutoFit/>
          </a:bodyPr>
          <a:lstStyle/>
          <a:p>
            <a:r>
              <a:rPr lang="en-IN" sz="900" dirty="0">
                <a:latin typeface="Times New Roman" panose="02020603050405020304" pitchFamily="18" charset="0"/>
                <a:cs typeface="Times New Roman" panose="02020603050405020304" pitchFamily="18" charset="0"/>
              </a:rPr>
              <a:t>BQM process is not carried out effectively</a:t>
            </a:r>
          </a:p>
        </p:txBody>
      </p:sp>
      <p:sp>
        <p:nvSpPr>
          <p:cNvPr id="55" name="Rectangle 54"/>
          <p:cNvSpPr/>
          <p:nvPr/>
        </p:nvSpPr>
        <p:spPr>
          <a:xfrm>
            <a:off x="158429" y="1494057"/>
            <a:ext cx="2098051" cy="230832"/>
          </a:xfrm>
          <a:prstGeom prst="rect">
            <a:avLst/>
          </a:prstGeom>
        </p:spPr>
        <p:txBody>
          <a:bodyPr wrap="square">
            <a:spAutoFit/>
          </a:bodyPr>
          <a:lstStyle/>
          <a:p>
            <a:r>
              <a:rPr lang="en-IN" sz="900" dirty="0">
                <a:latin typeface="Times New Roman" panose="02020603050405020304" pitchFamily="18" charset="0"/>
                <a:cs typeface="Times New Roman" panose="02020603050405020304" pitchFamily="18" charset="0"/>
              </a:rPr>
              <a:t>POS Band categorization is not proper</a:t>
            </a:r>
          </a:p>
        </p:txBody>
      </p:sp>
      <p:sp>
        <p:nvSpPr>
          <p:cNvPr id="56" name="Rectangle 55"/>
          <p:cNvSpPr/>
          <p:nvPr/>
        </p:nvSpPr>
        <p:spPr>
          <a:xfrm>
            <a:off x="328206" y="1859004"/>
            <a:ext cx="2107751" cy="369332"/>
          </a:xfrm>
          <a:prstGeom prst="rect">
            <a:avLst/>
          </a:prstGeom>
        </p:spPr>
        <p:txBody>
          <a:bodyPr wrap="square">
            <a:spAutoFit/>
          </a:bodyPr>
          <a:lstStyle/>
          <a:p>
            <a:r>
              <a:rPr lang="en-IN" sz="900" dirty="0">
                <a:latin typeface="Times New Roman" panose="02020603050405020304" pitchFamily="18" charset="0"/>
                <a:cs typeface="Times New Roman" panose="02020603050405020304" pitchFamily="18" charset="0"/>
              </a:rPr>
              <a:t>Failure to adapt to changes in customer </a:t>
            </a:r>
            <a:r>
              <a:rPr lang="en-IN" sz="900" dirty="0" err="1">
                <a:latin typeface="Times New Roman" panose="02020603050405020304" pitchFamily="18" charset="0"/>
                <a:cs typeface="Times New Roman" panose="02020603050405020304" pitchFamily="18" charset="0"/>
              </a:rPr>
              <a:t>behavior</a:t>
            </a:r>
            <a:r>
              <a:rPr lang="en-IN" sz="900" dirty="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extLst>
      <p:ext uri="{BB962C8B-B14F-4D97-AF65-F5344CB8AC3E}">
        <p14:creationId xmlns:p14="http://schemas.microsoft.com/office/powerpoint/2010/main" val="11407989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467832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smtClean="0">
                <a:solidFill>
                  <a:schemeClr val="tx1"/>
                </a:solidFill>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5 Why’s on Process Door Causes</a:t>
            </a:r>
            <a:endParaRPr lang="en-GB" sz="2000"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FEFA6871-70A5-44DC-9520-B814C88455A5}"/>
              </a:ext>
            </a:extLst>
          </p:cNvPr>
          <p:cNvGraphicFramePr>
            <a:graphicFrameLocks noGrp="1"/>
          </p:cNvGraphicFramePr>
          <p:nvPr>
            <p:extLst>
              <p:ext uri="{D42A27DB-BD31-4B8C-83A1-F6EECF244321}">
                <p14:modId xmlns:p14="http://schemas.microsoft.com/office/powerpoint/2010/main" val="2264382255"/>
              </p:ext>
            </p:extLst>
          </p:nvPr>
        </p:nvGraphicFramePr>
        <p:xfrm>
          <a:off x="524709" y="900789"/>
          <a:ext cx="7768686" cy="3770446"/>
        </p:xfrm>
        <a:graphic>
          <a:graphicData uri="http://schemas.openxmlformats.org/drawingml/2006/table">
            <a:tbl>
              <a:tblPr/>
              <a:tblGrid>
                <a:gridCol w="1341296">
                  <a:extLst>
                    <a:ext uri="{9D8B030D-6E8A-4147-A177-3AD203B41FA5}">
                      <a16:colId xmlns:a16="http://schemas.microsoft.com/office/drawing/2014/main" val="1377310470"/>
                    </a:ext>
                  </a:extLst>
                </a:gridCol>
                <a:gridCol w="6427390">
                  <a:extLst>
                    <a:ext uri="{9D8B030D-6E8A-4147-A177-3AD203B41FA5}">
                      <a16:colId xmlns:a16="http://schemas.microsoft.com/office/drawing/2014/main" val="364107693"/>
                    </a:ext>
                  </a:extLst>
                </a:gridCol>
              </a:tblGrid>
              <a:tr h="373052">
                <a:tc>
                  <a:txBody>
                    <a:bodyPr/>
                    <a:lstStyle/>
                    <a:p>
                      <a:pPr algn="ctr" fontAlgn="b"/>
                      <a:r>
                        <a:rPr lang="en-IN" sz="1200" b="1" i="0" u="none" strike="noStrike" dirty="0">
                          <a:solidFill>
                            <a:srgbClr val="000000"/>
                          </a:solidFill>
                          <a:effectLst/>
                          <a:latin typeface="Calibri" panose="020F0502020204030204" pitchFamily="34" charset="0"/>
                        </a:rPr>
                        <a:t>Why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fontAlgn="b"/>
                      <a:r>
                        <a:rPr lang="en-IN" sz="1200" b="1" i="0" u="none" strike="noStrike" dirty="0">
                          <a:solidFill>
                            <a:srgbClr val="000000"/>
                          </a:solidFill>
                          <a:effectLst/>
                          <a:latin typeface="Calibri" panose="020F0502020204030204" pitchFamily="34" charset="0"/>
                        </a:rPr>
                        <a:t>Problem -  Data discrepancies in customer lists.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523449828"/>
                  </a:ext>
                </a:extLst>
              </a:tr>
              <a:tr h="373052">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Inaccurate or incomplete data provided by clients.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206839"/>
                  </a:ext>
                </a:extLst>
              </a:tr>
              <a:tr h="373052">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Lack of clear data submission guidelines for clients and institutions.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068666"/>
                  </a:ext>
                </a:extLst>
              </a:tr>
              <a:tr h="373052">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Insufficient communication and collaboration between our team and the clients.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030028"/>
                  </a:ext>
                </a:extLst>
              </a:tr>
              <a:tr h="373052">
                <a:tc>
                  <a:txBody>
                    <a:bodyPr/>
                    <a:lstStyle/>
                    <a:p>
                      <a:pPr algn="ctr" fontAlgn="b"/>
                      <a:r>
                        <a:rPr lang="en-IN" sz="1200" b="0" i="0" u="none" strike="noStrike">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Infrequent updates and feedback loops regarding data quality issues.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1273415"/>
                  </a:ext>
                </a:extLst>
              </a:tr>
              <a:tr h="373052">
                <a:tc>
                  <a:txBody>
                    <a:bodyPr/>
                    <a:lstStyle/>
                    <a:p>
                      <a:pPr algn="ctr" fontAlgn="b"/>
                      <a:r>
                        <a:rPr lang="en-IN" sz="1200" b="0" i="0" u="none" strike="noStrike">
                          <a:solidFill>
                            <a:srgbClr val="000000"/>
                          </a:solidFill>
                          <a:effectLst/>
                          <a:latin typeface="Calibri" panose="020F0502020204030204" pitchFamily="34"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Absence of a structured process for ongoing engagement and data review with clients.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9467321"/>
                  </a:ext>
                </a:extLst>
              </a:tr>
              <a:tr h="373052">
                <a:tc>
                  <a:txBody>
                    <a:bodyPr/>
                    <a:lstStyle/>
                    <a:p>
                      <a:pPr algn="ctr" fontAlgn="b"/>
                      <a:r>
                        <a:rPr lang="en-IN" sz="1200" b="0" i="0" u="none" strike="noStrike" dirty="0">
                          <a:solidFill>
                            <a:srgbClr val="000000"/>
                          </a:solidFill>
                          <a:effectLst/>
                          <a:latin typeface="Calibri" panose="020F0502020204030204" pitchFamily="34" charset="0"/>
                        </a:rPr>
                        <a:t>Root Cause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lack of clear submission guidelines and poor communication.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308308"/>
                  </a:ext>
                </a:extLst>
              </a:tr>
              <a:tr h="579541">
                <a:tc>
                  <a:txBody>
                    <a:bodyPr/>
                    <a:lstStyle/>
                    <a:p>
                      <a:pPr algn="ctr" fontAlgn="b"/>
                      <a:r>
                        <a:rPr lang="en-IN" sz="1200" b="0" i="0" u="none" strike="noStrike">
                          <a:solidFill>
                            <a:srgbClr val="000000"/>
                          </a:solidFill>
                          <a:effectLst/>
                          <a:latin typeface="Calibri" panose="020F0502020204030204" pitchFamily="34" charset="0"/>
                        </a:rPr>
                        <a:t>Corrective Action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Develop and distribute comprehensive data submission guidelines to clients, outlining the required formats and data points.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734135"/>
                  </a:ext>
                </a:extLst>
              </a:tr>
              <a:tr h="579541">
                <a:tc>
                  <a:txBody>
                    <a:bodyPr/>
                    <a:lstStyle/>
                    <a:p>
                      <a:pPr algn="ctr" fontAlgn="b"/>
                      <a:r>
                        <a:rPr lang="en-IN" sz="1200" b="0" i="0" u="none" strike="noStrike">
                          <a:solidFill>
                            <a:srgbClr val="000000"/>
                          </a:solidFill>
                          <a:effectLst/>
                          <a:latin typeface="Calibri" panose="020F0502020204030204" pitchFamily="34" charset="0"/>
                        </a:rPr>
                        <a:t>Preventive Action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Establish regular communication channels (e.g., meetings, feedback sessions) with clients to review data quality, provide updates, and address any discrepancies proactively.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7802"/>
                  </a:ext>
                </a:extLst>
              </a:tr>
            </a:tbl>
          </a:graphicData>
        </a:graphic>
      </p:graphicFrame>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extLst>
      <p:ext uri="{BB962C8B-B14F-4D97-AF65-F5344CB8AC3E}">
        <p14:creationId xmlns:p14="http://schemas.microsoft.com/office/powerpoint/2010/main" val="2009997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467832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smtClean="0">
                <a:solidFill>
                  <a:schemeClr val="tx1"/>
                </a:solidFill>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5 Why’s on Process Door Causes</a:t>
            </a:r>
            <a:endParaRPr lang="en-GB" sz="2000"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FEFA6871-70A5-44DC-9520-B814C88455A5}"/>
              </a:ext>
            </a:extLst>
          </p:cNvPr>
          <p:cNvGraphicFramePr>
            <a:graphicFrameLocks noGrp="1"/>
          </p:cNvGraphicFramePr>
          <p:nvPr>
            <p:extLst>
              <p:ext uri="{D42A27DB-BD31-4B8C-83A1-F6EECF244321}">
                <p14:modId xmlns:p14="http://schemas.microsoft.com/office/powerpoint/2010/main" val="3604307071"/>
              </p:ext>
            </p:extLst>
          </p:nvPr>
        </p:nvGraphicFramePr>
        <p:xfrm>
          <a:off x="524709" y="900789"/>
          <a:ext cx="7768686" cy="3770774"/>
        </p:xfrm>
        <a:graphic>
          <a:graphicData uri="http://schemas.openxmlformats.org/drawingml/2006/table">
            <a:tbl>
              <a:tblPr/>
              <a:tblGrid>
                <a:gridCol w="1341296">
                  <a:extLst>
                    <a:ext uri="{9D8B030D-6E8A-4147-A177-3AD203B41FA5}">
                      <a16:colId xmlns:a16="http://schemas.microsoft.com/office/drawing/2014/main" val="1377310470"/>
                    </a:ext>
                  </a:extLst>
                </a:gridCol>
                <a:gridCol w="6427390">
                  <a:extLst>
                    <a:ext uri="{9D8B030D-6E8A-4147-A177-3AD203B41FA5}">
                      <a16:colId xmlns:a16="http://schemas.microsoft.com/office/drawing/2014/main" val="364107693"/>
                    </a:ext>
                  </a:extLst>
                </a:gridCol>
              </a:tblGrid>
              <a:tr h="373052">
                <a:tc>
                  <a:txBody>
                    <a:bodyPr/>
                    <a:lstStyle/>
                    <a:p>
                      <a:pPr algn="ctr" fontAlgn="b"/>
                      <a:r>
                        <a:rPr lang="en-IN" sz="1200" b="1" i="0" u="none" strike="noStrike" dirty="0">
                          <a:solidFill>
                            <a:srgbClr val="000000"/>
                          </a:solidFill>
                          <a:effectLst/>
                          <a:latin typeface="Calibri" panose="020F0502020204030204" pitchFamily="34" charset="0"/>
                        </a:rPr>
                        <a:t>Why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fontAlgn="b"/>
                      <a:r>
                        <a:rPr lang="en-IN" sz="1200" b="1" i="0" u="none" strike="noStrike" dirty="0">
                          <a:solidFill>
                            <a:srgbClr val="000000"/>
                          </a:solidFill>
                          <a:effectLst/>
                          <a:latin typeface="Calibri" panose="020F0502020204030204" pitchFamily="34" charset="0"/>
                        </a:rPr>
                        <a:t>Problem - Delays in updating customer status in the MIS.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523449828"/>
                  </a:ext>
                </a:extLst>
              </a:tr>
              <a:tr h="373052">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The updates are not being entered in a timely manner.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206839"/>
                  </a:ext>
                </a:extLst>
              </a:tr>
              <a:tr h="373052">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Staff are overwhelmed with other tasks and do not prioritize MIS updates.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068666"/>
                  </a:ext>
                </a:extLst>
              </a:tr>
              <a:tr h="373052">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There is a lack of resources and staff assigned to manage the MIS updates.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030028"/>
                  </a:ext>
                </a:extLst>
              </a:tr>
              <a:tr h="373052">
                <a:tc>
                  <a:txBody>
                    <a:bodyPr/>
                    <a:lstStyle/>
                    <a:p>
                      <a:pPr algn="ctr" fontAlgn="b"/>
                      <a:r>
                        <a:rPr lang="en-IN" sz="1200" b="0" i="0" u="none" strike="noStrike">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Management has not allocated sufficient staffing or tools to support efficient MIS operations.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1273415"/>
                  </a:ext>
                </a:extLst>
              </a:tr>
              <a:tr h="373052">
                <a:tc>
                  <a:txBody>
                    <a:bodyPr/>
                    <a:lstStyle/>
                    <a:p>
                      <a:pPr algn="ctr" fontAlgn="b"/>
                      <a:r>
                        <a:rPr lang="en-IN" sz="1200" b="0" i="0" u="none" strike="noStrike">
                          <a:solidFill>
                            <a:srgbClr val="000000"/>
                          </a:solidFill>
                          <a:effectLst/>
                          <a:latin typeface="Calibri" panose="020F0502020204030204" pitchFamily="34"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There is insufficient assessment of the workload and the importance of timely updates to customer status.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9467321"/>
                  </a:ext>
                </a:extLst>
              </a:tr>
              <a:tr h="373052">
                <a:tc>
                  <a:txBody>
                    <a:bodyPr/>
                    <a:lstStyle/>
                    <a:p>
                      <a:pPr algn="ctr" fontAlgn="b"/>
                      <a:r>
                        <a:rPr lang="en-IN" sz="1200" b="0" i="0" u="none" strike="noStrike">
                          <a:solidFill>
                            <a:srgbClr val="000000"/>
                          </a:solidFill>
                          <a:effectLst/>
                          <a:latin typeface="Calibri" panose="020F0502020204030204" pitchFamily="34" charset="0"/>
                        </a:rPr>
                        <a:t>Root Cause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staff being overwhelmed and unable to prioritize MIS updates.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308308"/>
                  </a:ext>
                </a:extLst>
              </a:tr>
              <a:tr h="579541">
                <a:tc>
                  <a:txBody>
                    <a:bodyPr/>
                    <a:lstStyle/>
                    <a:p>
                      <a:pPr algn="ctr" fontAlgn="b"/>
                      <a:r>
                        <a:rPr lang="en-IN" sz="1200" b="0" i="0" u="none" strike="noStrike">
                          <a:solidFill>
                            <a:srgbClr val="000000"/>
                          </a:solidFill>
                          <a:effectLst/>
                          <a:latin typeface="Calibri" panose="020F0502020204030204" pitchFamily="34" charset="0"/>
                        </a:rPr>
                        <a:t>Corrective Action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Reassess staffing needs and allocate additional resources or personnel specifically for managing MIS updates.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734135"/>
                  </a:ext>
                </a:extLst>
              </a:tr>
              <a:tr h="579541">
                <a:tc>
                  <a:txBody>
                    <a:bodyPr/>
                    <a:lstStyle/>
                    <a:p>
                      <a:pPr algn="ctr" fontAlgn="b"/>
                      <a:r>
                        <a:rPr lang="en-IN" sz="1200" b="0" i="0" u="none" strike="noStrike">
                          <a:solidFill>
                            <a:srgbClr val="000000"/>
                          </a:solidFill>
                          <a:effectLst/>
                          <a:latin typeface="Calibri" panose="020F0502020204030204" pitchFamily="34" charset="0"/>
                        </a:rPr>
                        <a:t>Preventive Action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Implement a regular review process to monitor workload and prioritize tasks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7802"/>
                  </a:ext>
                </a:extLst>
              </a:tr>
            </a:tbl>
          </a:graphicData>
        </a:graphic>
      </p:graphicFrame>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extLst>
      <p:ext uri="{BB962C8B-B14F-4D97-AF65-F5344CB8AC3E}">
        <p14:creationId xmlns:p14="http://schemas.microsoft.com/office/powerpoint/2010/main" val="770272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467832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smtClean="0">
                <a:solidFill>
                  <a:schemeClr val="tx1"/>
                </a:solidFill>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5 Why’s on Process Door Causes</a:t>
            </a:r>
            <a:endParaRPr lang="en-GB" sz="2000"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FEFA6871-70A5-44DC-9520-B814C88455A5}"/>
              </a:ext>
            </a:extLst>
          </p:cNvPr>
          <p:cNvGraphicFramePr>
            <a:graphicFrameLocks noGrp="1"/>
          </p:cNvGraphicFramePr>
          <p:nvPr>
            <p:extLst>
              <p:ext uri="{D42A27DB-BD31-4B8C-83A1-F6EECF244321}">
                <p14:modId xmlns:p14="http://schemas.microsoft.com/office/powerpoint/2010/main" val="3380457954"/>
              </p:ext>
            </p:extLst>
          </p:nvPr>
        </p:nvGraphicFramePr>
        <p:xfrm>
          <a:off x="524709" y="900789"/>
          <a:ext cx="7768686" cy="3770774"/>
        </p:xfrm>
        <a:graphic>
          <a:graphicData uri="http://schemas.openxmlformats.org/drawingml/2006/table">
            <a:tbl>
              <a:tblPr/>
              <a:tblGrid>
                <a:gridCol w="1341296">
                  <a:extLst>
                    <a:ext uri="{9D8B030D-6E8A-4147-A177-3AD203B41FA5}">
                      <a16:colId xmlns:a16="http://schemas.microsoft.com/office/drawing/2014/main" val="1377310470"/>
                    </a:ext>
                  </a:extLst>
                </a:gridCol>
                <a:gridCol w="6427390">
                  <a:extLst>
                    <a:ext uri="{9D8B030D-6E8A-4147-A177-3AD203B41FA5}">
                      <a16:colId xmlns:a16="http://schemas.microsoft.com/office/drawing/2014/main" val="364107693"/>
                    </a:ext>
                  </a:extLst>
                </a:gridCol>
              </a:tblGrid>
              <a:tr h="373052">
                <a:tc>
                  <a:txBody>
                    <a:bodyPr/>
                    <a:lstStyle/>
                    <a:p>
                      <a:pPr algn="ctr" fontAlgn="b"/>
                      <a:r>
                        <a:rPr lang="en-IN" sz="1200" b="1" i="0" u="none" strike="noStrike" dirty="0">
                          <a:solidFill>
                            <a:srgbClr val="000000"/>
                          </a:solidFill>
                          <a:effectLst/>
                          <a:latin typeface="Calibri" panose="020F0502020204030204" pitchFamily="34" charset="0"/>
                        </a:rPr>
                        <a:t>Why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fontAlgn="b"/>
                      <a:r>
                        <a:rPr lang="en-IN" sz="1200" b="1" i="0" u="none" strike="noStrike" dirty="0">
                          <a:solidFill>
                            <a:srgbClr val="000000"/>
                          </a:solidFill>
                          <a:effectLst/>
                          <a:latin typeface="Calibri" panose="020F0502020204030204" pitchFamily="34" charset="0"/>
                        </a:rPr>
                        <a:t>Problem -  BQM process is not carried out effectively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523449828"/>
                  </a:ext>
                </a:extLst>
              </a:tr>
              <a:tr h="373052">
                <a:tc>
                  <a:txBody>
                    <a:bodyPr/>
                    <a:lstStyle/>
                    <a:p>
                      <a:pPr algn="ctr" fontAlgn="b"/>
                      <a:r>
                        <a:rPr lang="en-IN" sz="1200" b="0" i="0" u="none" strike="noStrike" dirty="0">
                          <a:solidFill>
                            <a:srgbClr val="000000"/>
                          </a:solidFill>
                          <a:effectLst/>
                          <a:latin typeface="Calibri" panose="020F050202020403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The BQM process lacks adherence and consistency among the team members.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206839"/>
                  </a:ext>
                </a:extLst>
              </a:tr>
              <a:tr h="373052">
                <a:tc>
                  <a:txBody>
                    <a:bodyPr/>
                    <a:lstStyle/>
                    <a:p>
                      <a:pPr algn="ctr" fontAlgn="b"/>
                      <a:r>
                        <a:rPr lang="en-IN" sz="1200" b="0" i="0" u="none" strike="noStrike" dirty="0">
                          <a:solidFill>
                            <a:srgbClr val="000000"/>
                          </a:solidFill>
                          <a:effectLst/>
                          <a:latin typeface="Calibri" panose="020F050202020403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Team members are unclear about their roles and responsibilities within the BQM process.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068666"/>
                  </a:ext>
                </a:extLst>
              </a:tr>
              <a:tr h="373052">
                <a:tc>
                  <a:txBody>
                    <a:bodyPr/>
                    <a:lstStyle/>
                    <a:p>
                      <a:pPr algn="ctr" fontAlgn="b"/>
                      <a:r>
                        <a:rPr lang="en-IN" sz="1200" b="0" i="0" u="none" strike="noStrike" dirty="0">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Team leaders have not set clear expectations or provided adequate training on the BQM process.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030028"/>
                  </a:ext>
                </a:extLst>
              </a:tr>
              <a:tr h="373052">
                <a:tc>
                  <a:txBody>
                    <a:bodyPr/>
                    <a:lstStyle/>
                    <a:p>
                      <a:pPr algn="ctr" fontAlgn="b"/>
                      <a:r>
                        <a:rPr lang="en-IN" sz="1200" b="0" i="0" u="none" strike="noStrike">
                          <a:solidFill>
                            <a:srgbClr val="000000"/>
                          </a:solidFill>
                          <a:effectLst/>
                          <a:latin typeface="Calibri" panose="020F050202020403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There is a lack of communication and guidelines from management regarding BQM expectations.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1273415"/>
                  </a:ext>
                </a:extLst>
              </a:tr>
              <a:tr h="373052">
                <a:tc>
                  <a:txBody>
                    <a:bodyPr/>
                    <a:lstStyle/>
                    <a:p>
                      <a:pPr algn="ctr" fontAlgn="b"/>
                      <a:r>
                        <a:rPr lang="en-IN" sz="1200" b="0" i="0" u="none" strike="noStrike">
                          <a:solidFill>
                            <a:srgbClr val="000000"/>
                          </a:solidFill>
                          <a:effectLst/>
                          <a:latin typeface="Calibri" panose="020F0502020204030204" pitchFamily="34"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Management may not prioritize BQM as a critical component of operational excellence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9467321"/>
                  </a:ext>
                </a:extLst>
              </a:tr>
              <a:tr h="373052">
                <a:tc>
                  <a:txBody>
                    <a:bodyPr/>
                    <a:lstStyle/>
                    <a:p>
                      <a:pPr algn="ctr" fontAlgn="b"/>
                      <a:r>
                        <a:rPr lang="en-IN" sz="1200" b="0" i="0" u="none" strike="noStrike">
                          <a:solidFill>
                            <a:srgbClr val="000000"/>
                          </a:solidFill>
                          <a:effectLst/>
                          <a:latin typeface="Calibri" panose="020F0502020204030204" pitchFamily="34" charset="0"/>
                        </a:rPr>
                        <a:t>Root Cause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The ineffective execution of the BQM process is primarily due to unclear expectations and insufficient training provided by team leaders.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308308"/>
                  </a:ext>
                </a:extLst>
              </a:tr>
              <a:tr h="579541">
                <a:tc>
                  <a:txBody>
                    <a:bodyPr/>
                    <a:lstStyle/>
                    <a:p>
                      <a:pPr algn="ctr" fontAlgn="b"/>
                      <a:r>
                        <a:rPr lang="en-IN" sz="1200" b="0" i="0" u="none" strike="noStrike">
                          <a:solidFill>
                            <a:srgbClr val="000000"/>
                          </a:solidFill>
                          <a:effectLst/>
                          <a:latin typeface="Calibri" panose="020F0502020204030204" pitchFamily="34" charset="0"/>
                        </a:rPr>
                        <a:t>Corrective Action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Team leaders should establish clear expectations for agents regarding their roles in the BQM process.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734135"/>
                  </a:ext>
                </a:extLst>
              </a:tr>
              <a:tr h="579541">
                <a:tc>
                  <a:txBody>
                    <a:bodyPr/>
                    <a:lstStyle/>
                    <a:p>
                      <a:pPr algn="ctr" fontAlgn="b"/>
                      <a:r>
                        <a:rPr lang="en-IN" sz="1200" b="0" i="0" u="none" strike="noStrike">
                          <a:solidFill>
                            <a:srgbClr val="000000"/>
                          </a:solidFill>
                          <a:effectLst/>
                          <a:latin typeface="Calibri" panose="020F0502020204030204" pitchFamily="34" charset="0"/>
                        </a:rPr>
                        <a:t>Preventive Action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Develop a structured communication plan from management to ensure ongoing updates, guidelines, and feedback regarding the BQM process.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7802"/>
                  </a:ext>
                </a:extLst>
              </a:tr>
            </a:tbl>
          </a:graphicData>
        </a:graphic>
      </p:graphicFrame>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Tree>
    <p:extLst>
      <p:ext uri="{BB962C8B-B14F-4D97-AF65-F5344CB8AC3E}">
        <p14:creationId xmlns:p14="http://schemas.microsoft.com/office/powerpoint/2010/main" val="443273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551475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
            <a:r>
              <a:rPr lang="en-IN" sz="1800" dirty="0">
                <a:solidFill>
                  <a:schemeClr val="bg2"/>
                </a:solidFill>
                <a:latin typeface="Times New Roman" panose="02020603050405020304" pitchFamily="18" charset="0"/>
                <a:cs typeface="Times New Roman" panose="02020603050405020304" pitchFamily="18" charset="0"/>
              </a:rPr>
              <a:t>Waste Identification via TIMWOODS Technique</a:t>
            </a:r>
          </a:p>
        </p:txBody>
      </p:sp>
      <p:graphicFrame>
        <p:nvGraphicFramePr>
          <p:cNvPr id="2" name="Table 1"/>
          <p:cNvGraphicFramePr>
            <a:graphicFrameLocks noGrp="1"/>
          </p:cNvGraphicFramePr>
          <p:nvPr>
            <p:extLst>
              <p:ext uri="{D42A27DB-BD31-4B8C-83A1-F6EECF244321}">
                <p14:modId xmlns:p14="http://schemas.microsoft.com/office/powerpoint/2010/main" val="2538311384"/>
              </p:ext>
            </p:extLst>
          </p:nvPr>
        </p:nvGraphicFramePr>
        <p:xfrm>
          <a:off x="311151" y="758458"/>
          <a:ext cx="8414637" cy="4004930"/>
        </p:xfrm>
        <a:graphic>
          <a:graphicData uri="http://schemas.openxmlformats.org/drawingml/2006/table">
            <a:tbl>
              <a:tblPr>
                <a:tableStyleId>{5C22544A-7EE6-4342-B048-85BDC9FD1C3A}</a:tableStyleId>
              </a:tblPr>
              <a:tblGrid>
                <a:gridCol w="1999658">
                  <a:extLst>
                    <a:ext uri="{9D8B030D-6E8A-4147-A177-3AD203B41FA5}">
                      <a16:colId xmlns:a16="http://schemas.microsoft.com/office/drawing/2014/main" val="1910258189"/>
                    </a:ext>
                  </a:extLst>
                </a:gridCol>
                <a:gridCol w="3395331">
                  <a:extLst>
                    <a:ext uri="{9D8B030D-6E8A-4147-A177-3AD203B41FA5}">
                      <a16:colId xmlns:a16="http://schemas.microsoft.com/office/drawing/2014/main" val="2147575033"/>
                    </a:ext>
                  </a:extLst>
                </a:gridCol>
                <a:gridCol w="3019648">
                  <a:extLst>
                    <a:ext uri="{9D8B030D-6E8A-4147-A177-3AD203B41FA5}">
                      <a16:colId xmlns:a16="http://schemas.microsoft.com/office/drawing/2014/main" val="1057522775"/>
                    </a:ext>
                  </a:extLst>
                </a:gridCol>
              </a:tblGrid>
              <a:tr h="400493">
                <a:tc>
                  <a:txBody>
                    <a:bodyPr/>
                    <a:lstStyle/>
                    <a:p>
                      <a:pPr algn="ctr" fontAlgn="ctr"/>
                      <a:r>
                        <a:rPr lang="en-IN" sz="1050" b="1" u="none" strike="noStrike" dirty="0">
                          <a:solidFill>
                            <a:schemeClr val="bg1">
                              <a:lumMod val="95000"/>
                            </a:schemeClr>
                          </a:solidFill>
                          <a:effectLst/>
                        </a:rPr>
                        <a:t>Waste Type</a:t>
                      </a:r>
                      <a:endParaRPr lang="en-IN" sz="1050" b="1" i="0" u="none" strike="noStrike" dirty="0">
                        <a:solidFill>
                          <a:schemeClr val="bg1">
                            <a:lumMod val="95000"/>
                          </a:schemeClr>
                        </a:solidFill>
                        <a:effectLst/>
                        <a:latin typeface="Calibri" panose="020F0502020204030204" pitchFamily="34" charset="0"/>
                      </a:endParaRPr>
                    </a:p>
                  </a:txBody>
                  <a:tcPr marL="5700" marR="5700" marT="5700" marB="0" anchor="ctr">
                    <a:solidFill>
                      <a:schemeClr val="tx1"/>
                    </a:solidFill>
                  </a:tcPr>
                </a:tc>
                <a:tc>
                  <a:txBody>
                    <a:bodyPr/>
                    <a:lstStyle/>
                    <a:p>
                      <a:pPr algn="ctr" fontAlgn="ctr"/>
                      <a:r>
                        <a:rPr lang="en-IN" sz="1050" b="1" u="none" strike="noStrike" dirty="0">
                          <a:solidFill>
                            <a:schemeClr val="bg1">
                              <a:lumMod val="95000"/>
                            </a:schemeClr>
                          </a:solidFill>
                          <a:effectLst/>
                        </a:rPr>
                        <a:t>Identified Cause</a:t>
                      </a:r>
                      <a:endParaRPr lang="en-IN" sz="1050" b="1" i="0" u="none" strike="noStrike" dirty="0">
                        <a:solidFill>
                          <a:schemeClr val="bg1">
                            <a:lumMod val="95000"/>
                          </a:schemeClr>
                        </a:solidFill>
                        <a:effectLst/>
                        <a:latin typeface="Calibri" panose="020F0502020204030204" pitchFamily="34" charset="0"/>
                      </a:endParaRPr>
                    </a:p>
                  </a:txBody>
                  <a:tcPr marL="5700" marR="5700" marT="5700" marB="0" anchor="ctr">
                    <a:solidFill>
                      <a:schemeClr val="tx1"/>
                    </a:solidFill>
                  </a:tcPr>
                </a:tc>
                <a:tc>
                  <a:txBody>
                    <a:bodyPr/>
                    <a:lstStyle/>
                    <a:p>
                      <a:pPr algn="ctr" fontAlgn="ctr"/>
                      <a:r>
                        <a:rPr lang="en-IN" sz="1050" b="1" u="none" strike="noStrike" dirty="0">
                          <a:solidFill>
                            <a:schemeClr val="bg1">
                              <a:lumMod val="95000"/>
                            </a:schemeClr>
                          </a:solidFill>
                          <a:effectLst/>
                        </a:rPr>
                        <a:t>Description</a:t>
                      </a:r>
                      <a:endParaRPr lang="en-IN" sz="1050" b="1" i="0" u="none" strike="noStrike" dirty="0">
                        <a:solidFill>
                          <a:schemeClr val="bg1">
                            <a:lumMod val="95000"/>
                          </a:schemeClr>
                        </a:solidFill>
                        <a:effectLst/>
                        <a:latin typeface="Calibri" panose="020F0502020204030204" pitchFamily="34" charset="0"/>
                      </a:endParaRPr>
                    </a:p>
                  </a:txBody>
                  <a:tcPr marL="5700" marR="5700" marT="5700" marB="0" anchor="ctr">
                    <a:solidFill>
                      <a:schemeClr val="tx1"/>
                    </a:solidFill>
                  </a:tcPr>
                </a:tc>
                <a:extLst>
                  <a:ext uri="{0D108BD9-81ED-4DB2-BD59-A6C34878D82A}">
                    <a16:rowId xmlns:a16="http://schemas.microsoft.com/office/drawing/2014/main" val="2780424463"/>
                  </a:ext>
                </a:extLst>
              </a:tr>
              <a:tr h="400493">
                <a:tc>
                  <a:txBody>
                    <a:bodyPr/>
                    <a:lstStyle/>
                    <a:p>
                      <a:pPr algn="ctr" fontAlgn="ctr"/>
                      <a:r>
                        <a:rPr lang="en-IN" sz="900" b="1" u="none" strike="noStrike" dirty="0">
                          <a:solidFill>
                            <a:schemeClr val="bg2"/>
                          </a:solidFill>
                          <a:effectLst/>
                        </a:rPr>
                        <a:t>Transportation</a:t>
                      </a:r>
                      <a:endParaRPr lang="en-IN" sz="900" b="1"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None identified</a:t>
                      </a:r>
                      <a:endParaRPr lang="en-IN" sz="900" b="0" i="0" u="none" strike="noStrike">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Transportation waste refers to unnecessary movement of information, materials, or products.</a:t>
                      </a:r>
                      <a:endParaRPr lang="en-IN" sz="900" b="0" i="0" u="none" strike="noStrike">
                        <a:solidFill>
                          <a:schemeClr val="bg2"/>
                        </a:solidFill>
                        <a:effectLst/>
                        <a:latin typeface="Calibri" panose="020F0502020204030204" pitchFamily="34" charset="0"/>
                      </a:endParaRPr>
                    </a:p>
                  </a:txBody>
                  <a:tcPr marL="5700" marR="5700" marT="5700" marB="0" anchor="ctr"/>
                </a:tc>
                <a:extLst>
                  <a:ext uri="{0D108BD9-81ED-4DB2-BD59-A6C34878D82A}">
                    <a16:rowId xmlns:a16="http://schemas.microsoft.com/office/drawing/2014/main" val="2037315454"/>
                  </a:ext>
                </a:extLst>
              </a:tr>
              <a:tr h="400493">
                <a:tc>
                  <a:txBody>
                    <a:bodyPr/>
                    <a:lstStyle/>
                    <a:p>
                      <a:pPr algn="ctr" fontAlgn="ctr"/>
                      <a:r>
                        <a:rPr lang="en-IN" sz="900" b="1" u="none" strike="noStrike" dirty="0">
                          <a:solidFill>
                            <a:schemeClr val="bg2"/>
                          </a:solidFill>
                          <a:effectLst/>
                        </a:rPr>
                        <a:t>Inventory</a:t>
                      </a:r>
                      <a:endParaRPr lang="en-IN" sz="900" b="1"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Data discrepancies in customer lists</a:t>
                      </a:r>
                      <a:endParaRPr lang="en-IN" sz="900" b="0" i="0" u="none" strike="noStrike">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Inaccurate data can lead to overstocking or incorrect stock levels in the database.</a:t>
                      </a:r>
                      <a:endParaRPr lang="en-IN" sz="900" b="0" i="0" u="none" strike="noStrike">
                        <a:solidFill>
                          <a:schemeClr val="bg2"/>
                        </a:solidFill>
                        <a:effectLst/>
                        <a:latin typeface="Calibri" panose="020F0502020204030204" pitchFamily="34" charset="0"/>
                      </a:endParaRPr>
                    </a:p>
                  </a:txBody>
                  <a:tcPr marL="5700" marR="5700" marT="5700" marB="0" anchor="ctr"/>
                </a:tc>
                <a:extLst>
                  <a:ext uri="{0D108BD9-81ED-4DB2-BD59-A6C34878D82A}">
                    <a16:rowId xmlns:a16="http://schemas.microsoft.com/office/drawing/2014/main" val="2885650172"/>
                  </a:ext>
                </a:extLst>
              </a:tr>
              <a:tr h="400493">
                <a:tc>
                  <a:txBody>
                    <a:bodyPr/>
                    <a:lstStyle/>
                    <a:p>
                      <a:pPr algn="ctr" fontAlgn="ctr"/>
                      <a:r>
                        <a:rPr lang="en-IN" sz="900" b="1" u="none" strike="noStrike" dirty="0">
                          <a:solidFill>
                            <a:schemeClr val="bg2"/>
                          </a:solidFill>
                          <a:effectLst/>
                        </a:rPr>
                        <a:t>Motion</a:t>
                      </a:r>
                      <a:endParaRPr lang="en-IN" sz="900" b="1"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New agent is performing relatively low</a:t>
                      </a:r>
                      <a:endParaRPr lang="en-IN" sz="900" b="0" i="0" u="none" strike="noStrike">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Inefficient movement or actions by agents due to lack of experience and training can lead to delays.</a:t>
                      </a:r>
                      <a:endParaRPr lang="en-IN" sz="900" b="0" i="0" u="none" strike="noStrike">
                        <a:solidFill>
                          <a:schemeClr val="bg2"/>
                        </a:solidFill>
                        <a:effectLst/>
                        <a:latin typeface="Calibri" panose="020F0502020204030204" pitchFamily="34" charset="0"/>
                      </a:endParaRPr>
                    </a:p>
                  </a:txBody>
                  <a:tcPr marL="5700" marR="5700" marT="5700" marB="0" anchor="ctr"/>
                </a:tc>
                <a:extLst>
                  <a:ext uri="{0D108BD9-81ED-4DB2-BD59-A6C34878D82A}">
                    <a16:rowId xmlns:a16="http://schemas.microsoft.com/office/drawing/2014/main" val="661092236"/>
                  </a:ext>
                </a:extLst>
              </a:tr>
              <a:tr h="400493">
                <a:tc>
                  <a:txBody>
                    <a:bodyPr/>
                    <a:lstStyle/>
                    <a:p>
                      <a:pPr algn="ctr" fontAlgn="ctr"/>
                      <a:r>
                        <a:rPr lang="en-IN" sz="900" b="1" u="none" strike="noStrike" dirty="0">
                          <a:solidFill>
                            <a:schemeClr val="bg2"/>
                          </a:solidFill>
                          <a:effectLst/>
                        </a:rPr>
                        <a:t>Waiting</a:t>
                      </a:r>
                      <a:endParaRPr lang="en-IN" sz="900" b="1"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Delays in updating customer status in the MIS</a:t>
                      </a:r>
                      <a:endParaRPr lang="en-IN" sz="900" b="0" i="0" u="none" strike="noStrike">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Time wasted waiting for updates or information, resulting in inefficient processes.</a:t>
                      </a:r>
                      <a:endParaRPr lang="en-IN" sz="900" b="0" i="0" u="none" strike="noStrike">
                        <a:solidFill>
                          <a:schemeClr val="bg2"/>
                        </a:solidFill>
                        <a:effectLst/>
                        <a:latin typeface="Calibri" panose="020F0502020204030204" pitchFamily="34" charset="0"/>
                      </a:endParaRPr>
                    </a:p>
                  </a:txBody>
                  <a:tcPr marL="5700" marR="5700" marT="5700" marB="0" anchor="ctr"/>
                </a:tc>
                <a:extLst>
                  <a:ext uri="{0D108BD9-81ED-4DB2-BD59-A6C34878D82A}">
                    <a16:rowId xmlns:a16="http://schemas.microsoft.com/office/drawing/2014/main" val="3040643633"/>
                  </a:ext>
                </a:extLst>
              </a:tr>
              <a:tr h="400493">
                <a:tc>
                  <a:txBody>
                    <a:bodyPr/>
                    <a:lstStyle/>
                    <a:p>
                      <a:pPr algn="ctr" fontAlgn="ctr"/>
                      <a:r>
                        <a:rPr lang="en-IN" sz="900" b="1" u="none" strike="noStrike" dirty="0">
                          <a:solidFill>
                            <a:schemeClr val="bg2"/>
                          </a:solidFill>
                          <a:effectLst/>
                        </a:rPr>
                        <a:t>Overproduction</a:t>
                      </a:r>
                      <a:endParaRPr lang="en-IN" sz="900" b="1"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Non-availability of analytical solution to build dialing/referral strategy</a:t>
                      </a:r>
                      <a:endParaRPr lang="en-IN" sz="900" b="0" i="0" u="none" strike="noStrike">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Building more options than needed without proper analysis can lead to wasted resources.</a:t>
                      </a:r>
                      <a:endParaRPr lang="en-IN" sz="900" b="0" i="0" u="none" strike="noStrike">
                        <a:solidFill>
                          <a:schemeClr val="bg2"/>
                        </a:solidFill>
                        <a:effectLst/>
                        <a:latin typeface="Calibri" panose="020F0502020204030204" pitchFamily="34" charset="0"/>
                      </a:endParaRPr>
                    </a:p>
                  </a:txBody>
                  <a:tcPr marL="5700" marR="5700" marT="5700" marB="0" anchor="ctr"/>
                </a:tc>
                <a:extLst>
                  <a:ext uri="{0D108BD9-81ED-4DB2-BD59-A6C34878D82A}">
                    <a16:rowId xmlns:a16="http://schemas.microsoft.com/office/drawing/2014/main" val="923052898"/>
                  </a:ext>
                </a:extLst>
              </a:tr>
              <a:tr h="400493">
                <a:tc>
                  <a:txBody>
                    <a:bodyPr/>
                    <a:lstStyle/>
                    <a:p>
                      <a:pPr algn="ctr" fontAlgn="ctr"/>
                      <a:r>
                        <a:rPr lang="en-IN" sz="900" b="1" u="none" strike="noStrike" dirty="0" err="1">
                          <a:solidFill>
                            <a:schemeClr val="bg2"/>
                          </a:solidFill>
                          <a:effectLst/>
                        </a:rPr>
                        <a:t>Overprocessing</a:t>
                      </a:r>
                      <a:endParaRPr lang="en-IN" sz="900" b="1"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dirty="0">
                          <a:solidFill>
                            <a:schemeClr val="bg2"/>
                          </a:solidFill>
                          <a:effectLst/>
                        </a:rPr>
                        <a:t>BQM process is not carried out effectively</a:t>
                      </a:r>
                      <a:endParaRPr lang="en-IN" sz="900" b="0"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Additional steps may be required to process quality management effectively.</a:t>
                      </a:r>
                      <a:endParaRPr lang="en-IN" sz="900" b="0" i="0" u="none" strike="noStrike">
                        <a:solidFill>
                          <a:schemeClr val="bg2"/>
                        </a:solidFill>
                        <a:effectLst/>
                        <a:latin typeface="Calibri" panose="020F0502020204030204" pitchFamily="34" charset="0"/>
                      </a:endParaRPr>
                    </a:p>
                  </a:txBody>
                  <a:tcPr marL="5700" marR="5700" marT="5700" marB="0" anchor="ctr"/>
                </a:tc>
                <a:extLst>
                  <a:ext uri="{0D108BD9-81ED-4DB2-BD59-A6C34878D82A}">
                    <a16:rowId xmlns:a16="http://schemas.microsoft.com/office/drawing/2014/main" val="4101024523"/>
                  </a:ext>
                </a:extLst>
              </a:tr>
              <a:tr h="400493">
                <a:tc rowSpan="3">
                  <a:txBody>
                    <a:bodyPr/>
                    <a:lstStyle/>
                    <a:p>
                      <a:pPr algn="ctr" fontAlgn="ctr"/>
                      <a:r>
                        <a:rPr lang="en-IN" sz="900" b="1" u="none" strike="noStrike" dirty="0">
                          <a:solidFill>
                            <a:schemeClr val="bg2"/>
                          </a:solidFill>
                          <a:effectLst/>
                        </a:rPr>
                        <a:t>Defects</a:t>
                      </a:r>
                      <a:endParaRPr lang="en-IN" sz="900" b="1"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dirty="0">
                          <a:solidFill>
                            <a:schemeClr val="bg2"/>
                          </a:solidFill>
                          <a:effectLst/>
                        </a:rPr>
                        <a:t>Insufficient focus on handling difficult customers</a:t>
                      </a:r>
                      <a:endParaRPr lang="en-IN" sz="900" b="0"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a:solidFill>
                            <a:schemeClr val="bg2"/>
                          </a:solidFill>
                          <a:effectLst/>
                        </a:rPr>
                        <a:t>Failure to address customer issues can lead to dissatisfaction and repeated complaints.</a:t>
                      </a:r>
                      <a:endParaRPr lang="en-IN" sz="900" b="0" i="0" u="none" strike="noStrike">
                        <a:solidFill>
                          <a:schemeClr val="bg2"/>
                        </a:solidFill>
                        <a:effectLst/>
                        <a:latin typeface="Calibri" panose="020F0502020204030204" pitchFamily="34" charset="0"/>
                      </a:endParaRPr>
                    </a:p>
                  </a:txBody>
                  <a:tcPr marL="5700" marR="5700" marT="5700" marB="0" anchor="ctr"/>
                </a:tc>
                <a:extLst>
                  <a:ext uri="{0D108BD9-81ED-4DB2-BD59-A6C34878D82A}">
                    <a16:rowId xmlns:a16="http://schemas.microsoft.com/office/drawing/2014/main" val="1428129415"/>
                  </a:ext>
                </a:extLst>
              </a:tr>
              <a:tr h="400493">
                <a:tc vMerge="1">
                  <a:txBody>
                    <a:bodyPr/>
                    <a:lstStyle/>
                    <a:p>
                      <a:pPr algn="ctr" fontAlgn="ctr"/>
                      <a:endParaRPr lang="en-IN" sz="900" b="0"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dirty="0">
                          <a:solidFill>
                            <a:schemeClr val="bg2"/>
                          </a:solidFill>
                          <a:effectLst/>
                        </a:rPr>
                        <a:t>Inadequate training for team leaders and agents</a:t>
                      </a:r>
                      <a:endParaRPr lang="en-IN" sz="900" b="0"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dirty="0">
                          <a:solidFill>
                            <a:schemeClr val="bg2"/>
                          </a:solidFill>
                          <a:effectLst/>
                        </a:rPr>
                        <a:t>Deficiencies in training can lead to errors and defects in customer service.</a:t>
                      </a:r>
                      <a:endParaRPr lang="en-IN" sz="900" b="0" i="0" u="none" strike="noStrike" dirty="0">
                        <a:solidFill>
                          <a:schemeClr val="bg2"/>
                        </a:solidFill>
                        <a:effectLst/>
                        <a:latin typeface="Calibri" panose="020F0502020204030204" pitchFamily="34" charset="0"/>
                      </a:endParaRPr>
                    </a:p>
                  </a:txBody>
                  <a:tcPr marL="5700" marR="5700" marT="5700" marB="0" anchor="ctr"/>
                </a:tc>
                <a:extLst>
                  <a:ext uri="{0D108BD9-81ED-4DB2-BD59-A6C34878D82A}">
                    <a16:rowId xmlns:a16="http://schemas.microsoft.com/office/drawing/2014/main" val="3283796958"/>
                  </a:ext>
                </a:extLst>
              </a:tr>
              <a:tr h="400493">
                <a:tc vMerge="1">
                  <a:txBody>
                    <a:bodyPr/>
                    <a:lstStyle/>
                    <a:p>
                      <a:pPr algn="ctr" fontAlgn="ctr"/>
                      <a:endParaRPr lang="en-IN" sz="900" b="0"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dirty="0">
                          <a:solidFill>
                            <a:schemeClr val="bg2"/>
                          </a:solidFill>
                          <a:effectLst/>
                        </a:rPr>
                        <a:t>POS Band categorization is not proper</a:t>
                      </a:r>
                      <a:endParaRPr lang="en-IN" sz="900" b="0" i="0" u="none" strike="noStrike" dirty="0">
                        <a:solidFill>
                          <a:schemeClr val="bg2"/>
                        </a:solidFill>
                        <a:effectLst/>
                        <a:latin typeface="Calibri" panose="020F0502020204030204" pitchFamily="34" charset="0"/>
                      </a:endParaRPr>
                    </a:p>
                  </a:txBody>
                  <a:tcPr marL="5700" marR="5700" marT="5700" marB="0" anchor="ctr"/>
                </a:tc>
                <a:tc>
                  <a:txBody>
                    <a:bodyPr/>
                    <a:lstStyle/>
                    <a:p>
                      <a:pPr algn="ctr" fontAlgn="ctr"/>
                      <a:r>
                        <a:rPr lang="en-IN" sz="900" b="0" u="none" strike="noStrike" dirty="0">
                          <a:solidFill>
                            <a:schemeClr val="bg2"/>
                          </a:solidFill>
                          <a:effectLst/>
                        </a:rPr>
                        <a:t>Incorrect categorization may lead to improper handling of customer accounts and dissatisfaction.</a:t>
                      </a:r>
                      <a:endParaRPr lang="en-IN" sz="900" b="0" i="0" u="none" strike="noStrike" dirty="0">
                        <a:solidFill>
                          <a:schemeClr val="bg2"/>
                        </a:solidFill>
                        <a:effectLst/>
                        <a:latin typeface="Calibri" panose="020F0502020204030204" pitchFamily="34" charset="0"/>
                      </a:endParaRPr>
                    </a:p>
                  </a:txBody>
                  <a:tcPr marL="5700" marR="5700" marT="5700" marB="0" anchor="ctr"/>
                </a:tc>
                <a:extLst>
                  <a:ext uri="{0D108BD9-81ED-4DB2-BD59-A6C34878D82A}">
                    <a16:rowId xmlns:a16="http://schemas.microsoft.com/office/drawing/2014/main" val="378633427"/>
                  </a:ext>
                </a:extLst>
              </a:tr>
            </a:tbl>
          </a:graphicData>
        </a:graphic>
      </p:graphicFrame>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extLst>
      <p:ext uri="{BB962C8B-B14F-4D97-AF65-F5344CB8AC3E}">
        <p14:creationId xmlns:p14="http://schemas.microsoft.com/office/powerpoint/2010/main" val="3476749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467832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smtClean="0">
                <a:solidFill>
                  <a:schemeClr val="tx1"/>
                </a:solidFill>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Hypothesis Testing Plan</a:t>
            </a:r>
            <a:endParaRPr lang="en-GB" sz="20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graphicFrame>
        <p:nvGraphicFramePr>
          <p:cNvPr id="4" name="Table 3"/>
          <p:cNvGraphicFramePr>
            <a:graphicFrameLocks noGrp="1"/>
          </p:cNvGraphicFramePr>
          <p:nvPr>
            <p:extLst>
              <p:ext uri="{D42A27DB-BD31-4B8C-83A1-F6EECF244321}">
                <p14:modId xmlns:p14="http://schemas.microsoft.com/office/powerpoint/2010/main" val="1271710032"/>
              </p:ext>
            </p:extLst>
          </p:nvPr>
        </p:nvGraphicFramePr>
        <p:xfrm>
          <a:off x="311149" y="637951"/>
          <a:ext cx="8556403" cy="4217584"/>
        </p:xfrm>
        <a:graphic>
          <a:graphicData uri="http://schemas.openxmlformats.org/drawingml/2006/table">
            <a:tbl>
              <a:tblPr>
                <a:tableStyleId>{5C22544A-7EE6-4342-B048-85BDC9FD1C3A}</a:tableStyleId>
              </a:tblPr>
              <a:tblGrid>
                <a:gridCol w="594988">
                  <a:extLst>
                    <a:ext uri="{9D8B030D-6E8A-4147-A177-3AD203B41FA5}">
                      <a16:colId xmlns:a16="http://schemas.microsoft.com/office/drawing/2014/main" val="1285382823"/>
                    </a:ext>
                  </a:extLst>
                </a:gridCol>
                <a:gridCol w="1703972">
                  <a:extLst>
                    <a:ext uri="{9D8B030D-6E8A-4147-A177-3AD203B41FA5}">
                      <a16:colId xmlns:a16="http://schemas.microsoft.com/office/drawing/2014/main" val="1395112922"/>
                    </a:ext>
                  </a:extLst>
                </a:gridCol>
                <a:gridCol w="1437230">
                  <a:extLst>
                    <a:ext uri="{9D8B030D-6E8A-4147-A177-3AD203B41FA5}">
                      <a16:colId xmlns:a16="http://schemas.microsoft.com/office/drawing/2014/main" val="1258203603"/>
                    </a:ext>
                  </a:extLst>
                </a:gridCol>
                <a:gridCol w="1433747">
                  <a:extLst>
                    <a:ext uri="{9D8B030D-6E8A-4147-A177-3AD203B41FA5}">
                      <a16:colId xmlns:a16="http://schemas.microsoft.com/office/drawing/2014/main" val="1863912328"/>
                    </a:ext>
                  </a:extLst>
                </a:gridCol>
                <a:gridCol w="3386466">
                  <a:extLst>
                    <a:ext uri="{9D8B030D-6E8A-4147-A177-3AD203B41FA5}">
                      <a16:colId xmlns:a16="http://schemas.microsoft.com/office/drawing/2014/main" val="917390141"/>
                    </a:ext>
                  </a:extLst>
                </a:gridCol>
              </a:tblGrid>
              <a:tr h="391777">
                <a:tc>
                  <a:txBody>
                    <a:bodyPr/>
                    <a:lstStyle/>
                    <a:p>
                      <a:pPr algn="ctr" fontAlgn="ctr"/>
                      <a:r>
                        <a:rPr lang="en-IN" sz="900" b="1" u="none" strike="noStrike" dirty="0">
                          <a:solidFill>
                            <a:schemeClr val="bg2"/>
                          </a:solidFill>
                          <a:effectLst/>
                        </a:rPr>
                        <a:t>No. </a:t>
                      </a:r>
                      <a:endParaRPr lang="en-IN" sz="900" b="1" i="0" u="none" strike="noStrike" dirty="0">
                        <a:solidFill>
                          <a:schemeClr val="bg2"/>
                        </a:solidFill>
                        <a:effectLst/>
                        <a:latin typeface="Calibri" panose="020F0502020204030204" pitchFamily="34" charset="0"/>
                      </a:endParaRPr>
                    </a:p>
                  </a:txBody>
                  <a:tcPr marL="6289" marR="6289" marT="6289" marB="0" anchor="ctr">
                    <a:solidFill>
                      <a:schemeClr val="tx1"/>
                    </a:solidFill>
                  </a:tcPr>
                </a:tc>
                <a:tc>
                  <a:txBody>
                    <a:bodyPr/>
                    <a:lstStyle/>
                    <a:p>
                      <a:pPr algn="ctr" fontAlgn="ctr"/>
                      <a:r>
                        <a:rPr lang="en-IN" sz="900" b="1" u="none" strike="noStrike" dirty="0">
                          <a:solidFill>
                            <a:schemeClr val="bg2"/>
                          </a:solidFill>
                          <a:effectLst/>
                        </a:rPr>
                        <a:t>Potential Causes (X)</a:t>
                      </a:r>
                      <a:endParaRPr lang="en-IN" sz="900" b="1" i="0" u="none" strike="noStrike" dirty="0">
                        <a:solidFill>
                          <a:schemeClr val="bg2"/>
                        </a:solidFill>
                        <a:effectLst/>
                        <a:latin typeface="Calibri" panose="020F0502020204030204" pitchFamily="34" charset="0"/>
                      </a:endParaRPr>
                    </a:p>
                  </a:txBody>
                  <a:tcPr marL="6289" marR="6289" marT="6289" marB="0" anchor="ctr">
                    <a:solidFill>
                      <a:schemeClr val="tx1"/>
                    </a:solidFill>
                  </a:tcPr>
                </a:tc>
                <a:tc>
                  <a:txBody>
                    <a:bodyPr/>
                    <a:lstStyle/>
                    <a:p>
                      <a:pPr algn="ctr" fontAlgn="ctr"/>
                      <a:r>
                        <a:rPr lang="nn-NO" sz="900" b="1" u="none" strike="noStrike" dirty="0">
                          <a:solidFill>
                            <a:schemeClr val="bg2"/>
                          </a:solidFill>
                          <a:effectLst/>
                        </a:rPr>
                        <a:t>Data type </a:t>
                      </a:r>
                      <a:r>
                        <a:rPr lang="nn-NO" sz="900" b="1" u="none" strike="noStrike" dirty="0" smtClean="0">
                          <a:solidFill>
                            <a:schemeClr val="bg2"/>
                          </a:solidFill>
                          <a:effectLst/>
                        </a:rPr>
                        <a:t>(X </a:t>
                      </a:r>
                      <a:r>
                        <a:rPr lang="nn-NO" sz="900" b="1" u="none" strike="noStrike" dirty="0">
                          <a:solidFill>
                            <a:schemeClr val="bg2"/>
                          </a:solidFill>
                          <a:effectLst/>
                        </a:rPr>
                        <a:t>vs </a:t>
                      </a:r>
                      <a:r>
                        <a:rPr lang="nn-NO" sz="900" b="1" u="none" strike="noStrike" dirty="0" smtClean="0">
                          <a:solidFill>
                            <a:schemeClr val="bg2"/>
                          </a:solidFill>
                          <a:effectLst/>
                        </a:rPr>
                        <a:t>Y)</a:t>
                      </a:r>
                      <a:endParaRPr lang="nn-NO" sz="900" b="1" i="0" u="none" strike="noStrike" dirty="0">
                        <a:solidFill>
                          <a:schemeClr val="bg2"/>
                        </a:solidFill>
                        <a:effectLst/>
                        <a:latin typeface="Calibri" panose="020F0502020204030204" pitchFamily="34" charset="0"/>
                      </a:endParaRPr>
                    </a:p>
                  </a:txBody>
                  <a:tcPr marL="6289" marR="6289" marT="6289" marB="0" anchor="ctr">
                    <a:solidFill>
                      <a:schemeClr val="tx1"/>
                    </a:solidFill>
                  </a:tcPr>
                </a:tc>
                <a:tc>
                  <a:txBody>
                    <a:bodyPr/>
                    <a:lstStyle/>
                    <a:p>
                      <a:pPr algn="ctr" fontAlgn="ctr"/>
                      <a:r>
                        <a:rPr lang="en-IN" sz="900" b="1" u="none" strike="noStrike" dirty="0">
                          <a:solidFill>
                            <a:schemeClr val="bg2"/>
                          </a:solidFill>
                          <a:effectLst/>
                        </a:rPr>
                        <a:t>Hypothesis test to be used</a:t>
                      </a:r>
                      <a:endParaRPr lang="en-IN" sz="900" b="1" i="0" u="none" strike="noStrike" dirty="0">
                        <a:solidFill>
                          <a:schemeClr val="bg2"/>
                        </a:solidFill>
                        <a:effectLst/>
                        <a:latin typeface="Calibri" panose="020F0502020204030204" pitchFamily="34" charset="0"/>
                      </a:endParaRPr>
                    </a:p>
                  </a:txBody>
                  <a:tcPr marL="6289" marR="6289" marT="6289" marB="0" anchor="ctr">
                    <a:solidFill>
                      <a:schemeClr val="tx1"/>
                    </a:solidFill>
                  </a:tcPr>
                </a:tc>
                <a:tc>
                  <a:txBody>
                    <a:bodyPr/>
                    <a:lstStyle/>
                    <a:p>
                      <a:pPr algn="ctr" fontAlgn="ctr"/>
                      <a:r>
                        <a:rPr lang="en-IN" sz="900" b="1" u="none" strike="noStrike" dirty="0">
                          <a:solidFill>
                            <a:schemeClr val="bg2"/>
                          </a:solidFill>
                          <a:effectLst/>
                        </a:rPr>
                        <a:t>Related to Root Cause</a:t>
                      </a:r>
                      <a:endParaRPr lang="en-IN" sz="900" b="1" i="0" u="none" strike="noStrike" dirty="0">
                        <a:solidFill>
                          <a:schemeClr val="bg2"/>
                        </a:solidFill>
                        <a:effectLst/>
                        <a:latin typeface="Calibri" panose="020F0502020204030204" pitchFamily="34" charset="0"/>
                      </a:endParaRPr>
                    </a:p>
                  </a:txBody>
                  <a:tcPr marL="6289" marR="6289" marT="6289" marB="0" anchor="ctr">
                    <a:solidFill>
                      <a:schemeClr val="tx1"/>
                    </a:solidFill>
                  </a:tcPr>
                </a:tc>
                <a:extLst>
                  <a:ext uri="{0D108BD9-81ED-4DB2-BD59-A6C34878D82A}">
                    <a16:rowId xmlns:a16="http://schemas.microsoft.com/office/drawing/2014/main" val="3930028458"/>
                  </a:ext>
                </a:extLst>
              </a:tr>
              <a:tr h="210735">
                <a:tc>
                  <a:txBody>
                    <a:bodyPr/>
                    <a:lstStyle/>
                    <a:p>
                      <a:pPr algn="ctr" fontAlgn="ctr"/>
                      <a:r>
                        <a:rPr lang="en-IN" sz="900" u="none" strike="noStrike">
                          <a:effectLst/>
                        </a:rPr>
                        <a:t>1</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dirty="0">
                          <a:effectLst/>
                        </a:rPr>
                        <a:t>Bill cycle of customer</a:t>
                      </a:r>
                      <a:endParaRPr lang="en-IN" sz="900" b="0" i="0" u="none" strike="noStrike" dirty="0">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6289" marR="6289" marT="6289" marB="0" anchor="ctr"/>
                </a:tc>
                <a:tc rowSpan="8">
                  <a:txBody>
                    <a:bodyPr/>
                    <a:lstStyle/>
                    <a:p>
                      <a:pPr algn="ctr" fontAlgn="ctr"/>
                      <a:r>
                        <a:rPr lang="en-IN" sz="900" u="none" strike="noStrike" dirty="0">
                          <a:effectLst/>
                        </a:rPr>
                        <a:t>Non-availability of analytical solution to build dialling and referral strategy</a:t>
                      </a:r>
                      <a:endParaRPr lang="en-IN" sz="900" b="0" i="0" u="none" strike="noStrike" dirty="0">
                        <a:solidFill>
                          <a:srgbClr val="000000"/>
                        </a:solidFill>
                        <a:effectLst/>
                        <a:latin typeface="Calibri" panose="020F0502020204030204" pitchFamily="34" charset="0"/>
                      </a:endParaRPr>
                    </a:p>
                  </a:txBody>
                  <a:tcPr marL="6289" marR="6289" marT="6289" marB="0" anchor="ctr"/>
                </a:tc>
                <a:extLst>
                  <a:ext uri="{0D108BD9-81ED-4DB2-BD59-A6C34878D82A}">
                    <a16:rowId xmlns:a16="http://schemas.microsoft.com/office/drawing/2014/main" val="3058215694"/>
                  </a:ext>
                </a:extLst>
              </a:tr>
              <a:tr h="210735">
                <a:tc>
                  <a:txBody>
                    <a:bodyPr/>
                    <a:lstStyle/>
                    <a:p>
                      <a:pPr algn="ctr" fontAlgn="ctr"/>
                      <a:r>
                        <a:rPr lang="en-IN" sz="900" u="none" strike="noStrike">
                          <a:effectLst/>
                        </a:rPr>
                        <a:t>2</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dirty="0">
                          <a:effectLst/>
                        </a:rPr>
                        <a:t>Repeat Category</a:t>
                      </a:r>
                      <a:endParaRPr lang="en-IN" sz="900" b="0" i="0" u="none" strike="noStrike" dirty="0">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6289" marR="6289" marT="6289" marB="0" anchor="ctr"/>
                </a:tc>
                <a:tc vMerge="1">
                  <a:txBody>
                    <a:bodyPr/>
                    <a:lstStyle/>
                    <a:p>
                      <a:endParaRPr lang="en-IN"/>
                    </a:p>
                  </a:txBody>
                  <a:tcPr/>
                </a:tc>
                <a:extLst>
                  <a:ext uri="{0D108BD9-81ED-4DB2-BD59-A6C34878D82A}">
                    <a16:rowId xmlns:a16="http://schemas.microsoft.com/office/drawing/2014/main" val="4089650743"/>
                  </a:ext>
                </a:extLst>
              </a:tr>
              <a:tr h="391777">
                <a:tc>
                  <a:txBody>
                    <a:bodyPr/>
                    <a:lstStyle/>
                    <a:p>
                      <a:pPr algn="ctr" fontAlgn="ctr"/>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Intensity</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dirty="0" err="1">
                          <a:effectLst/>
                        </a:rPr>
                        <a:t>Continoues</a:t>
                      </a:r>
                      <a:r>
                        <a:rPr lang="en-IN" sz="900" u="none" strike="noStrike" dirty="0">
                          <a:effectLst/>
                        </a:rPr>
                        <a:t> vs Discrete</a:t>
                      </a:r>
                      <a:endParaRPr lang="en-IN" sz="900" b="0" i="0" u="none" strike="noStrike" dirty="0">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Binary Logistic Regression</a:t>
                      </a:r>
                      <a:endParaRPr lang="en-IN" sz="900" b="0" i="0" u="none" strike="noStrike">
                        <a:solidFill>
                          <a:srgbClr val="000000"/>
                        </a:solidFill>
                        <a:effectLst/>
                        <a:latin typeface="Calibri" panose="020F0502020204030204" pitchFamily="34" charset="0"/>
                      </a:endParaRPr>
                    </a:p>
                  </a:txBody>
                  <a:tcPr marL="6289" marR="6289" marT="6289" marB="0" anchor="ctr"/>
                </a:tc>
                <a:tc vMerge="1">
                  <a:txBody>
                    <a:bodyPr/>
                    <a:lstStyle/>
                    <a:p>
                      <a:endParaRPr lang="en-IN"/>
                    </a:p>
                  </a:txBody>
                  <a:tcPr/>
                </a:tc>
                <a:extLst>
                  <a:ext uri="{0D108BD9-81ED-4DB2-BD59-A6C34878D82A}">
                    <a16:rowId xmlns:a16="http://schemas.microsoft.com/office/drawing/2014/main" val="2805031813"/>
                  </a:ext>
                </a:extLst>
              </a:tr>
              <a:tr h="210735">
                <a:tc>
                  <a:txBody>
                    <a:bodyPr/>
                    <a:lstStyle/>
                    <a:p>
                      <a:pPr algn="ctr" fontAlgn="ctr"/>
                      <a:r>
                        <a:rPr lang="en-IN" sz="900" u="none" strike="noStrike">
                          <a:effectLst/>
                        </a:rPr>
                        <a:t>4</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Contactable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6289" marR="6289" marT="6289" marB="0" anchor="ctr"/>
                </a:tc>
                <a:tc vMerge="1">
                  <a:txBody>
                    <a:bodyPr/>
                    <a:lstStyle/>
                    <a:p>
                      <a:endParaRPr lang="en-IN"/>
                    </a:p>
                  </a:txBody>
                  <a:tcPr/>
                </a:tc>
                <a:extLst>
                  <a:ext uri="{0D108BD9-81ED-4DB2-BD59-A6C34878D82A}">
                    <a16:rowId xmlns:a16="http://schemas.microsoft.com/office/drawing/2014/main" val="1308705755"/>
                  </a:ext>
                </a:extLst>
              </a:tr>
              <a:tr h="210735">
                <a:tc>
                  <a:txBody>
                    <a:bodyPr/>
                    <a:lstStyle/>
                    <a:p>
                      <a:pPr algn="ctr" fontAlgn="ctr"/>
                      <a:r>
                        <a:rPr lang="en-IN" sz="900" u="none" strike="noStrike">
                          <a:effectLst/>
                        </a:rPr>
                        <a:t>5</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PTP Generated</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6289" marR="6289" marT="6289" marB="0" anchor="ctr"/>
                </a:tc>
                <a:tc vMerge="1">
                  <a:txBody>
                    <a:bodyPr/>
                    <a:lstStyle/>
                    <a:p>
                      <a:endParaRPr lang="en-IN"/>
                    </a:p>
                  </a:txBody>
                  <a:tcPr/>
                </a:tc>
                <a:extLst>
                  <a:ext uri="{0D108BD9-81ED-4DB2-BD59-A6C34878D82A}">
                    <a16:rowId xmlns:a16="http://schemas.microsoft.com/office/drawing/2014/main" val="2908660515"/>
                  </a:ext>
                </a:extLst>
              </a:tr>
              <a:tr h="210735">
                <a:tc>
                  <a:txBody>
                    <a:bodyPr/>
                    <a:lstStyle/>
                    <a:p>
                      <a:pPr algn="ctr" fontAlgn="ctr"/>
                      <a:r>
                        <a:rPr lang="en-IN" sz="900" u="none" strike="noStrike">
                          <a:effectLst/>
                        </a:rPr>
                        <a:t>6</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Zone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6289" marR="6289" marT="6289" marB="0" anchor="ctr"/>
                </a:tc>
                <a:tc vMerge="1">
                  <a:txBody>
                    <a:bodyPr/>
                    <a:lstStyle/>
                    <a:p>
                      <a:endParaRPr lang="en-IN"/>
                    </a:p>
                  </a:txBody>
                  <a:tcPr/>
                </a:tc>
                <a:extLst>
                  <a:ext uri="{0D108BD9-81ED-4DB2-BD59-A6C34878D82A}">
                    <a16:rowId xmlns:a16="http://schemas.microsoft.com/office/drawing/2014/main" val="3233604333"/>
                  </a:ext>
                </a:extLst>
              </a:tr>
              <a:tr h="391777">
                <a:tc>
                  <a:txBody>
                    <a:bodyPr/>
                    <a:lstStyle/>
                    <a:p>
                      <a:pPr algn="ctr" fontAlgn="ctr"/>
                      <a:r>
                        <a:rPr lang="en-IN" sz="900" u="none" strike="noStrike">
                          <a:effectLst/>
                        </a:rPr>
                        <a:t>7</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Tenure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Continoues vs Discrete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Binary Logistic Regression</a:t>
                      </a:r>
                      <a:endParaRPr lang="en-IN" sz="900" b="0" i="0" u="none" strike="noStrike">
                        <a:solidFill>
                          <a:srgbClr val="000000"/>
                        </a:solidFill>
                        <a:effectLst/>
                        <a:latin typeface="Calibri" panose="020F0502020204030204" pitchFamily="34" charset="0"/>
                      </a:endParaRPr>
                    </a:p>
                  </a:txBody>
                  <a:tcPr marL="6289" marR="6289" marT="6289" marB="0" anchor="ctr"/>
                </a:tc>
                <a:tc vMerge="1">
                  <a:txBody>
                    <a:bodyPr/>
                    <a:lstStyle/>
                    <a:p>
                      <a:endParaRPr lang="en-IN"/>
                    </a:p>
                  </a:txBody>
                  <a:tcPr/>
                </a:tc>
                <a:extLst>
                  <a:ext uri="{0D108BD9-81ED-4DB2-BD59-A6C34878D82A}">
                    <a16:rowId xmlns:a16="http://schemas.microsoft.com/office/drawing/2014/main" val="2844856923"/>
                  </a:ext>
                </a:extLst>
              </a:tr>
              <a:tr h="210735">
                <a:tc>
                  <a:txBody>
                    <a:bodyPr/>
                    <a:lstStyle/>
                    <a:p>
                      <a:pPr algn="ctr" fontAlgn="ctr"/>
                      <a:r>
                        <a:rPr lang="en-IN" sz="900" u="none" strike="noStrike">
                          <a:effectLst/>
                        </a:rPr>
                        <a:t>8</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TL</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6289" marR="6289" marT="6289" marB="0" anchor="ctr"/>
                </a:tc>
                <a:tc vMerge="1">
                  <a:txBody>
                    <a:bodyPr/>
                    <a:lstStyle/>
                    <a:p>
                      <a:endParaRPr lang="en-IN"/>
                    </a:p>
                  </a:txBody>
                  <a:tcPr/>
                </a:tc>
                <a:extLst>
                  <a:ext uri="{0D108BD9-81ED-4DB2-BD59-A6C34878D82A}">
                    <a16:rowId xmlns:a16="http://schemas.microsoft.com/office/drawing/2014/main" val="1129422993"/>
                  </a:ext>
                </a:extLst>
              </a:tr>
              <a:tr h="391777">
                <a:tc>
                  <a:txBody>
                    <a:bodyPr/>
                    <a:lstStyle/>
                    <a:p>
                      <a:pPr algn="ctr" fontAlgn="ctr"/>
                      <a:r>
                        <a:rPr lang="en-IN" sz="900" u="none" strike="noStrike">
                          <a:effectLst/>
                        </a:rPr>
                        <a:t>9</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Training Hours</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Continoues vs Continoues</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Regression Analysis</a:t>
                      </a:r>
                      <a:endParaRPr lang="en-IN" sz="900" b="0" i="0" u="none" strike="noStrike">
                        <a:solidFill>
                          <a:srgbClr val="000000"/>
                        </a:solidFill>
                        <a:effectLst/>
                        <a:latin typeface="Calibri" panose="020F0502020204030204" pitchFamily="34" charset="0"/>
                      </a:endParaRPr>
                    </a:p>
                  </a:txBody>
                  <a:tcPr marL="6289" marR="6289" marT="6289" marB="0" anchor="ctr"/>
                </a:tc>
                <a:tc rowSpan="2">
                  <a:txBody>
                    <a:bodyPr/>
                    <a:lstStyle/>
                    <a:p>
                      <a:pPr algn="ctr" fontAlgn="ctr"/>
                      <a:r>
                        <a:rPr lang="en-IN" sz="900" u="none" strike="noStrike">
                          <a:effectLst/>
                        </a:rPr>
                        <a:t>Inadequate training for team leaders and agents.</a:t>
                      </a:r>
                      <a:endParaRPr lang="en-IN" sz="900" b="0" i="0" u="none" strike="noStrike">
                        <a:solidFill>
                          <a:srgbClr val="000000"/>
                        </a:solidFill>
                        <a:effectLst/>
                        <a:latin typeface="Calibri" panose="020F0502020204030204" pitchFamily="34" charset="0"/>
                      </a:endParaRPr>
                    </a:p>
                  </a:txBody>
                  <a:tcPr marL="6289" marR="6289" marT="6289" marB="0" anchor="ctr"/>
                </a:tc>
                <a:extLst>
                  <a:ext uri="{0D108BD9-81ED-4DB2-BD59-A6C34878D82A}">
                    <a16:rowId xmlns:a16="http://schemas.microsoft.com/office/drawing/2014/main" val="3729743720"/>
                  </a:ext>
                </a:extLst>
              </a:tr>
              <a:tr h="391777">
                <a:tc>
                  <a:txBody>
                    <a:bodyPr/>
                    <a:lstStyle/>
                    <a:p>
                      <a:pPr algn="ctr" fontAlgn="ctr"/>
                      <a:r>
                        <a:rPr lang="en-IN" sz="900" u="none" strike="noStrike">
                          <a:effectLst/>
                        </a:rPr>
                        <a:t>10</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Training Score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Continoues vs Continoues</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Regression Analysis</a:t>
                      </a:r>
                      <a:endParaRPr lang="en-IN" sz="900" b="0" i="0" u="none" strike="noStrike">
                        <a:solidFill>
                          <a:srgbClr val="000000"/>
                        </a:solidFill>
                        <a:effectLst/>
                        <a:latin typeface="Calibri" panose="020F0502020204030204" pitchFamily="34" charset="0"/>
                      </a:endParaRPr>
                    </a:p>
                  </a:txBody>
                  <a:tcPr marL="6289" marR="6289" marT="6289" marB="0" anchor="ctr"/>
                </a:tc>
                <a:tc vMerge="1">
                  <a:txBody>
                    <a:bodyPr/>
                    <a:lstStyle/>
                    <a:p>
                      <a:endParaRPr lang="en-IN"/>
                    </a:p>
                  </a:txBody>
                  <a:tcPr/>
                </a:tc>
                <a:extLst>
                  <a:ext uri="{0D108BD9-81ED-4DB2-BD59-A6C34878D82A}">
                    <a16:rowId xmlns:a16="http://schemas.microsoft.com/office/drawing/2014/main" val="3563706509"/>
                  </a:ext>
                </a:extLst>
              </a:tr>
              <a:tr h="210735">
                <a:tc>
                  <a:txBody>
                    <a:bodyPr/>
                    <a:lstStyle/>
                    <a:p>
                      <a:pPr algn="ctr" fontAlgn="ctr"/>
                      <a:r>
                        <a:rPr lang="en-IN" sz="900" u="none" strike="noStrike">
                          <a:effectLst/>
                        </a:rPr>
                        <a:t>11</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Gross o/s Category</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POS Band categorization is not proper</a:t>
                      </a:r>
                      <a:endParaRPr lang="en-IN" sz="900" b="0" i="0" u="none" strike="noStrike">
                        <a:solidFill>
                          <a:srgbClr val="000000"/>
                        </a:solidFill>
                        <a:effectLst/>
                        <a:latin typeface="Calibri" panose="020F0502020204030204" pitchFamily="34" charset="0"/>
                      </a:endParaRPr>
                    </a:p>
                  </a:txBody>
                  <a:tcPr marL="6289" marR="6289" marT="6289" marB="0" anchor="ctr"/>
                </a:tc>
                <a:extLst>
                  <a:ext uri="{0D108BD9-81ED-4DB2-BD59-A6C34878D82A}">
                    <a16:rowId xmlns:a16="http://schemas.microsoft.com/office/drawing/2014/main" val="48317988"/>
                  </a:ext>
                </a:extLst>
              </a:tr>
              <a:tr h="391777">
                <a:tc>
                  <a:txBody>
                    <a:bodyPr/>
                    <a:lstStyle/>
                    <a:p>
                      <a:pPr algn="ctr" fontAlgn="ctr"/>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Agent Tenure</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Continoues vs Continoues</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Regression Analysis</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 New agent is performing relatively low</a:t>
                      </a:r>
                      <a:endParaRPr lang="en-IN" sz="900" b="0" i="0" u="none" strike="noStrike">
                        <a:solidFill>
                          <a:srgbClr val="000000"/>
                        </a:solidFill>
                        <a:effectLst/>
                        <a:latin typeface="Calibri" panose="020F0502020204030204" pitchFamily="34" charset="0"/>
                      </a:endParaRPr>
                    </a:p>
                  </a:txBody>
                  <a:tcPr marL="6289" marR="6289" marT="6289" marB="0" anchor="ctr"/>
                </a:tc>
                <a:extLst>
                  <a:ext uri="{0D108BD9-81ED-4DB2-BD59-A6C34878D82A}">
                    <a16:rowId xmlns:a16="http://schemas.microsoft.com/office/drawing/2014/main" val="778096182"/>
                  </a:ext>
                </a:extLst>
              </a:tr>
              <a:tr h="391777">
                <a:tc>
                  <a:txBody>
                    <a:bodyPr/>
                    <a:lstStyle/>
                    <a:p>
                      <a:pPr algn="ctr" fontAlgn="ctr"/>
                      <a:r>
                        <a:rPr lang="en-IN" sz="900" u="none" strike="noStrike">
                          <a:effectLst/>
                        </a:rPr>
                        <a:t>13</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Difficult Customer Handled</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Continoues vs Continoues</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a:effectLst/>
                        </a:rPr>
                        <a:t>Regression Analysis</a:t>
                      </a:r>
                      <a:endParaRPr lang="en-IN" sz="900" b="0" i="0" u="none" strike="noStrike">
                        <a:solidFill>
                          <a:srgbClr val="000000"/>
                        </a:solidFill>
                        <a:effectLst/>
                        <a:latin typeface="Calibri" panose="020F0502020204030204" pitchFamily="34" charset="0"/>
                      </a:endParaRPr>
                    </a:p>
                  </a:txBody>
                  <a:tcPr marL="6289" marR="6289" marT="6289" marB="0" anchor="ctr"/>
                </a:tc>
                <a:tc>
                  <a:txBody>
                    <a:bodyPr/>
                    <a:lstStyle/>
                    <a:p>
                      <a:pPr algn="ctr" fontAlgn="ctr"/>
                      <a:r>
                        <a:rPr lang="en-IN" sz="900" u="none" strike="noStrike" dirty="0">
                          <a:effectLst/>
                        </a:rPr>
                        <a:t>Insufficient focus on handling difficult customers.</a:t>
                      </a:r>
                      <a:endParaRPr lang="en-IN" sz="900" b="0" i="0" u="none" strike="noStrike" dirty="0">
                        <a:solidFill>
                          <a:srgbClr val="000000"/>
                        </a:solidFill>
                        <a:effectLst/>
                        <a:latin typeface="Calibri" panose="020F0502020204030204" pitchFamily="34" charset="0"/>
                      </a:endParaRPr>
                    </a:p>
                  </a:txBody>
                  <a:tcPr marL="6289" marR="6289" marT="6289" marB="0" anchor="ctr"/>
                </a:tc>
                <a:extLst>
                  <a:ext uri="{0D108BD9-81ED-4DB2-BD59-A6C34878D82A}">
                    <a16:rowId xmlns:a16="http://schemas.microsoft.com/office/drawing/2014/main" val="1510455361"/>
                  </a:ext>
                </a:extLst>
              </a:tr>
            </a:tbl>
          </a:graphicData>
        </a:graphic>
      </p:graphicFrame>
    </p:spTree>
    <p:extLst>
      <p:ext uri="{BB962C8B-B14F-4D97-AF65-F5344CB8AC3E}">
        <p14:creationId xmlns:p14="http://schemas.microsoft.com/office/powerpoint/2010/main" val="2585344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5103630"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smtClean="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Impact of Credit Card Bill Cycle on Paid Status</a:t>
            </a:r>
            <a:endParaRPr lang="en-GB" sz="18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46568" y="567069"/>
            <a:ext cx="4968948" cy="3993867"/>
          </a:xfrm>
          <a:prstGeom prst="rect">
            <a:avLst/>
          </a:prstGeom>
        </p:spPr>
      </p:pic>
      <p:sp>
        <p:nvSpPr>
          <p:cNvPr id="3" name="TextBox 2"/>
          <p:cNvSpPr txBox="1"/>
          <p:nvPr/>
        </p:nvSpPr>
        <p:spPr>
          <a:xfrm>
            <a:off x="5713229" y="1956391"/>
            <a:ext cx="3033823" cy="1046440"/>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a:t>Since P value is greater than 0.05, Hence the null hypothesis which means X (Bill Cycle) doesn't have significant impact on Y (Paid Status)</a:t>
            </a:r>
          </a:p>
          <a:p>
            <a:r>
              <a:rPr lang="en-IN" dirty="0" smtClean="0"/>
              <a:t> </a:t>
            </a:r>
            <a:endParaRPr lang="en-IN" dirty="0"/>
          </a:p>
        </p:txBody>
      </p:sp>
      <p:sp>
        <p:nvSpPr>
          <p:cNvPr id="5" name="Rounded Rectangle 4"/>
          <p:cNvSpPr/>
          <p:nvPr/>
        </p:nvSpPr>
        <p:spPr>
          <a:xfrm>
            <a:off x="3366975" y="4245936"/>
            <a:ext cx="1297173" cy="163031"/>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extLst>
      <p:ext uri="{BB962C8B-B14F-4D97-AF65-F5344CB8AC3E}">
        <p14:creationId xmlns:p14="http://schemas.microsoft.com/office/powerpoint/2010/main" val="2662055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467832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b="1" dirty="0" smtClean="0">
                <a:solidFill>
                  <a:schemeClr val="bg2"/>
                </a:solidFill>
                <a:latin typeface="Times New Roman" panose="02020603050405020304" pitchFamily="18" charset="0"/>
                <a:cs typeface="Times New Roman" panose="02020603050405020304" pitchFamily="18" charset="0"/>
              </a:rPr>
              <a:t> DMAIC Process</a:t>
            </a:r>
            <a:endParaRPr lang="en-GB" sz="2000" b="1" dirty="0">
              <a:solidFill>
                <a:schemeClr val="bg2"/>
              </a:solidFill>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892469903"/>
              </p:ext>
            </p:extLst>
          </p:nvPr>
        </p:nvGraphicFramePr>
        <p:xfrm>
          <a:off x="1268817" y="617720"/>
          <a:ext cx="6287386" cy="4308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Slide Number Placeholder 1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extLst>
      <p:ext uri="{BB962C8B-B14F-4D97-AF65-F5344CB8AC3E}">
        <p14:creationId xmlns:p14="http://schemas.microsoft.com/office/powerpoint/2010/main" val="1020691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1" y="0"/>
            <a:ext cx="5918794"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smtClean="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Impact of Repeated Customers over months on Paid Status</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649433" y="1519332"/>
            <a:ext cx="3033823" cy="2123658"/>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t>
            </a:r>
            <a:r>
              <a:rPr lang="en-IN" sz="1200" dirty="0"/>
              <a:t>P Value is very less, less than 0.05, Hence the Alternate Hypothesis which means X (Repeat Category) have significant Impact on Y (Paid Status</a:t>
            </a:r>
            <a:r>
              <a:rPr lang="en-IN" sz="1200" dirty="0" smtClean="0"/>
              <a:t>)</a:t>
            </a:r>
          </a:p>
          <a:p>
            <a:endParaRPr lang="en-IN" sz="1200" dirty="0" smtClean="0"/>
          </a:p>
          <a:p>
            <a:pPr marL="285750" indent="-285750">
              <a:buFont typeface="Wingdings" panose="05000000000000000000" pitchFamily="2" charset="2"/>
              <a:buChar char="Ø"/>
            </a:pPr>
            <a:r>
              <a:rPr lang="en-IN" sz="1200" dirty="0" smtClean="0"/>
              <a:t>Need an efficient calling strategy to improve the customer resolution for fresh customers.</a:t>
            </a:r>
            <a:endParaRPr lang="en-IN" sz="1200" dirty="0"/>
          </a:p>
          <a:p>
            <a:pPr marL="285750" indent="-285750">
              <a:buFont typeface="Wingdings" panose="05000000000000000000" pitchFamily="2" charset="2"/>
              <a:buChar char="Ø"/>
            </a:pPr>
            <a:endParaRPr lang="en-IN" sz="1200" dirty="0" smtClean="0"/>
          </a:p>
          <a:p>
            <a:r>
              <a:rPr lang="en-IN" sz="1200" dirty="0" smtClean="0"/>
              <a:t> </a:t>
            </a:r>
            <a:endParaRPr lang="en-IN" sz="1200" dirty="0"/>
          </a:p>
        </p:txBody>
      </p:sp>
      <p:pic>
        <p:nvPicPr>
          <p:cNvPr id="4" name="Picture 3"/>
          <p:cNvPicPr>
            <a:picLocks noChangeAspect="1"/>
          </p:cNvPicPr>
          <p:nvPr/>
        </p:nvPicPr>
        <p:blipFill>
          <a:blip r:embed="rId3"/>
          <a:stretch>
            <a:fillRect/>
          </a:stretch>
        </p:blipFill>
        <p:spPr>
          <a:xfrm>
            <a:off x="288199" y="654116"/>
            <a:ext cx="5127318" cy="3854090"/>
          </a:xfrm>
          <a:prstGeom prst="rect">
            <a:avLst/>
          </a:prstGeom>
        </p:spPr>
      </p:pic>
      <p:sp>
        <p:nvSpPr>
          <p:cNvPr id="6" name="Rounded Rectangle 5"/>
          <p:cNvSpPr/>
          <p:nvPr/>
        </p:nvSpPr>
        <p:spPr>
          <a:xfrm>
            <a:off x="3345709" y="4189229"/>
            <a:ext cx="1297173" cy="163031"/>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extLst>
      <p:ext uri="{BB962C8B-B14F-4D97-AF65-F5344CB8AC3E}">
        <p14:creationId xmlns:p14="http://schemas.microsoft.com/office/powerpoint/2010/main" val="1178316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1" y="0"/>
            <a:ext cx="5918794"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smtClean="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Impact of Calling Intensity on Paid Status</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67071" y="4262531"/>
            <a:ext cx="8002772" cy="646331"/>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t>
            </a:r>
            <a:r>
              <a:rPr lang="en-IN" sz="1200" dirty="0"/>
              <a:t>P Value is greater than 0.05, </a:t>
            </a:r>
            <a:r>
              <a:rPr lang="en-IN" sz="1200" dirty="0" smtClean="0"/>
              <a:t>i.e. </a:t>
            </a:r>
            <a:r>
              <a:rPr lang="en-IN" sz="1200" dirty="0"/>
              <a:t>0.497. Hence Null Hypothesis which means X (Intensity) doesn't have significant impact on Y (Paid Status)</a:t>
            </a:r>
          </a:p>
          <a:p>
            <a:r>
              <a:rPr lang="en-IN" sz="1200" dirty="0" smtClean="0"/>
              <a:t> </a:t>
            </a:r>
            <a:endParaRPr lang="en-IN" sz="1200" dirty="0"/>
          </a:p>
        </p:txBody>
      </p:sp>
      <p:pic>
        <p:nvPicPr>
          <p:cNvPr id="2" name="Picture 1"/>
          <p:cNvPicPr>
            <a:picLocks noChangeAspect="1"/>
          </p:cNvPicPr>
          <p:nvPr/>
        </p:nvPicPr>
        <p:blipFill>
          <a:blip r:embed="rId3"/>
          <a:stretch>
            <a:fillRect/>
          </a:stretch>
        </p:blipFill>
        <p:spPr>
          <a:xfrm>
            <a:off x="309912" y="640334"/>
            <a:ext cx="4474739" cy="3279536"/>
          </a:xfrm>
          <a:prstGeom prst="rect">
            <a:avLst/>
          </a:prstGeom>
        </p:spPr>
      </p:pic>
      <p:pic>
        <p:nvPicPr>
          <p:cNvPr id="5" name="Picture 4"/>
          <p:cNvPicPr>
            <a:picLocks noChangeAspect="1"/>
          </p:cNvPicPr>
          <p:nvPr/>
        </p:nvPicPr>
        <p:blipFill>
          <a:blip r:embed="rId4"/>
          <a:stretch>
            <a:fillRect/>
          </a:stretch>
        </p:blipFill>
        <p:spPr>
          <a:xfrm>
            <a:off x="4955183" y="640335"/>
            <a:ext cx="3976166" cy="3279536"/>
          </a:xfrm>
          <a:prstGeom prst="rect">
            <a:avLst/>
          </a:prstGeom>
        </p:spPr>
      </p:pic>
      <p:sp>
        <p:nvSpPr>
          <p:cNvPr id="7" name="Rounded Rectangle 6"/>
          <p:cNvSpPr/>
          <p:nvPr/>
        </p:nvSpPr>
        <p:spPr>
          <a:xfrm>
            <a:off x="8066565" y="3657601"/>
            <a:ext cx="864784" cy="184297"/>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extLst>
      <p:ext uri="{BB962C8B-B14F-4D97-AF65-F5344CB8AC3E}">
        <p14:creationId xmlns:p14="http://schemas.microsoft.com/office/powerpoint/2010/main" val="1174067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1" y="0"/>
            <a:ext cx="5918794"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smtClean="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Impact of  Contactable and PTP Generated on Paid Status</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39480" y="4104452"/>
            <a:ext cx="8002772" cy="830997"/>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t>
            </a:r>
            <a:r>
              <a:rPr lang="en-IN" sz="1200" dirty="0"/>
              <a:t>P Value is </a:t>
            </a:r>
            <a:r>
              <a:rPr lang="en-IN" sz="1200" dirty="0" smtClean="0"/>
              <a:t>very </a:t>
            </a:r>
            <a:r>
              <a:rPr lang="en-IN" sz="1200" dirty="0"/>
              <a:t>than 0.05</a:t>
            </a:r>
            <a:r>
              <a:rPr lang="en-IN" sz="1200" dirty="0" smtClean="0"/>
              <a:t>, </a:t>
            </a:r>
            <a:r>
              <a:rPr lang="en-IN" sz="1200" dirty="0"/>
              <a:t>Hence </a:t>
            </a:r>
            <a:r>
              <a:rPr lang="en-IN" sz="1200" dirty="0" smtClean="0"/>
              <a:t>Alternate </a:t>
            </a:r>
            <a:r>
              <a:rPr lang="en-IN" sz="1200" dirty="0"/>
              <a:t>Hypothesis which means X </a:t>
            </a:r>
            <a:r>
              <a:rPr lang="en-IN" sz="1200" dirty="0" smtClean="0"/>
              <a:t>(Contactable &amp; PTP Generated) does </a:t>
            </a:r>
            <a:r>
              <a:rPr lang="en-IN" sz="1200" dirty="0"/>
              <a:t>have significant impact on Y (Paid Status</a:t>
            </a:r>
            <a:r>
              <a:rPr lang="en-IN" sz="1200" dirty="0" smtClean="0"/>
              <a:t>)</a:t>
            </a:r>
          </a:p>
          <a:p>
            <a:pPr marL="285750" indent="-285750">
              <a:buFont typeface="Wingdings" panose="05000000000000000000" pitchFamily="2" charset="2"/>
              <a:buChar char="Ø"/>
            </a:pPr>
            <a:r>
              <a:rPr lang="en-IN" sz="1200" dirty="0" smtClean="0"/>
              <a:t>Hence whether Customer is contactable and giving promise is significantly affecting their final paid status.</a:t>
            </a:r>
            <a:endParaRPr lang="en-IN" sz="1200" dirty="0"/>
          </a:p>
          <a:p>
            <a:r>
              <a:rPr lang="en-IN" sz="1200" dirty="0" smtClean="0"/>
              <a:t> </a:t>
            </a:r>
            <a:endParaRPr lang="en-IN" sz="1200" dirty="0"/>
          </a:p>
        </p:txBody>
      </p:sp>
      <p:pic>
        <p:nvPicPr>
          <p:cNvPr id="2" name="Picture 1"/>
          <p:cNvPicPr>
            <a:picLocks noChangeAspect="1"/>
          </p:cNvPicPr>
          <p:nvPr/>
        </p:nvPicPr>
        <p:blipFill>
          <a:blip r:embed="rId3"/>
          <a:stretch>
            <a:fillRect/>
          </a:stretch>
        </p:blipFill>
        <p:spPr>
          <a:xfrm>
            <a:off x="318765" y="711354"/>
            <a:ext cx="4352471" cy="3208515"/>
          </a:xfrm>
          <a:prstGeom prst="rect">
            <a:avLst/>
          </a:prstGeom>
        </p:spPr>
      </p:pic>
      <p:pic>
        <p:nvPicPr>
          <p:cNvPr id="5" name="Picture 4"/>
          <p:cNvPicPr>
            <a:picLocks noChangeAspect="1"/>
          </p:cNvPicPr>
          <p:nvPr/>
        </p:nvPicPr>
        <p:blipFill>
          <a:blip r:embed="rId4"/>
          <a:stretch>
            <a:fillRect/>
          </a:stretch>
        </p:blipFill>
        <p:spPr>
          <a:xfrm>
            <a:off x="4804108" y="673468"/>
            <a:ext cx="3985473" cy="3246401"/>
          </a:xfrm>
          <a:prstGeom prst="rect">
            <a:avLst/>
          </a:prstGeom>
        </p:spPr>
      </p:pic>
      <p:sp>
        <p:nvSpPr>
          <p:cNvPr id="8" name="Rounded Rectangle 7"/>
          <p:cNvSpPr/>
          <p:nvPr/>
        </p:nvSpPr>
        <p:spPr>
          <a:xfrm>
            <a:off x="2920406" y="3629248"/>
            <a:ext cx="1297173" cy="163031"/>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7145079" y="3629247"/>
            <a:ext cx="1297173" cy="163031"/>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extLst>
      <p:ext uri="{BB962C8B-B14F-4D97-AF65-F5344CB8AC3E}">
        <p14:creationId xmlns:p14="http://schemas.microsoft.com/office/powerpoint/2010/main" val="2547360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1" y="0"/>
            <a:ext cx="5918794"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smtClean="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Impact of  Zone on Paid Status</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642885" y="1604392"/>
            <a:ext cx="4281376" cy="1569660"/>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t>
            </a:r>
            <a:r>
              <a:rPr lang="en-IN" sz="1200" dirty="0"/>
              <a:t>P Value is </a:t>
            </a:r>
            <a:r>
              <a:rPr lang="en-IN" sz="1200" dirty="0" smtClean="0"/>
              <a:t>less </a:t>
            </a:r>
            <a:r>
              <a:rPr lang="en-IN" sz="1200" dirty="0"/>
              <a:t>than </a:t>
            </a:r>
            <a:r>
              <a:rPr lang="en-IN" sz="1200" dirty="0" smtClean="0"/>
              <a:t>0.05</a:t>
            </a:r>
            <a:r>
              <a:rPr lang="en-IN" sz="1200" dirty="0"/>
              <a:t>.</a:t>
            </a:r>
            <a:r>
              <a:rPr lang="en-IN" sz="1200" dirty="0" smtClean="0"/>
              <a:t> </a:t>
            </a:r>
            <a:r>
              <a:rPr lang="en-IN" sz="1200" dirty="0"/>
              <a:t>Hence </a:t>
            </a:r>
            <a:r>
              <a:rPr lang="en-IN" sz="1200" dirty="0" smtClean="0"/>
              <a:t>Alternate </a:t>
            </a:r>
            <a:r>
              <a:rPr lang="en-IN" sz="1200" dirty="0"/>
              <a:t>Hypothesis which means X </a:t>
            </a:r>
            <a:r>
              <a:rPr lang="en-IN" sz="1200" dirty="0" smtClean="0"/>
              <a:t>(Customer’s Zone) does </a:t>
            </a:r>
            <a:r>
              <a:rPr lang="en-IN" sz="1200" dirty="0"/>
              <a:t>have significant impact on Y (Paid Status</a:t>
            </a:r>
            <a:r>
              <a:rPr lang="en-IN" sz="1200" dirty="0" smtClean="0"/>
              <a:t>)</a:t>
            </a:r>
          </a:p>
          <a:p>
            <a:pPr marL="285750" indent="-285750">
              <a:buFont typeface="Wingdings" panose="05000000000000000000" pitchFamily="2" charset="2"/>
              <a:buChar char="Ø"/>
            </a:pPr>
            <a:endParaRPr lang="en-IN" sz="1200" dirty="0"/>
          </a:p>
          <a:p>
            <a:pPr marL="285750" indent="-285750">
              <a:buFont typeface="Wingdings" panose="05000000000000000000" pitchFamily="2" charset="2"/>
              <a:buChar char="Ø"/>
            </a:pPr>
            <a:r>
              <a:rPr lang="en-IN" sz="1200" dirty="0" smtClean="0"/>
              <a:t>Proper Calling Strategy need to be build to handle Customer of certain zones to improve Overall Resolution.</a:t>
            </a:r>
            <a:endParaRPr lang="en-IN" sz="1200" dirty="0"/>
          </a:p>
          <a:p>
            <a:r>
              <a:rPr lang="en-IN" sz="1200" dirty="0" smtClean="0"/>
              <a:t> </a:t>
            </a:r>
            <a:endParaRPr lang="en-IN" sz="1200" dirty="0"/>
          </a:p>
        </p:txBody>
      </p:sp>
      <p:pic>
        <p:nvPicPr>
          <p:cNvPr id="4" name="Picture 3"/>
          <p:cNvPicPr>
            <a:picLocks noChangeAspect="1"/>
          </p:cNvPicPr>
          <p:nvPr/>
        </p:nvPicPr>
        <p:blipFill>
          <a:blip r:embed="rId3"/>
          <a:stretch>
            <a:fillRect/>
          </a:stretch>
        </p:blipFill>
        <p:spPr>
          <a:xfrm>
            <a:off x="297708" y="674601"/>
            <a:ext cx="4075817" cy="3925752"/>
          </a:xfrm>
          <a:prstGeom prst="rect">
            <a:avLst/>
          </a:prstGeom>
        </p:spPr>
      </p:pic>
      <p:sp>
        <p:nvSpPr>
          <p:cNvPr id="7" name="Rounded Rectangle 6"/>
          <p:cNvSpPr/>
          <p:nvPr/>
        </p:nvSpPr>
        <p:spPr>
          <a:xfrm>
            <a:off x="2658137" y="4245935"/>
            <a:ext cx="1233379" cy="226827"/>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extLst>
      <p:ext uri="{BB962C8B-B14F-4D97-AF65-F5344CB8AC3E}">
        <p14:creationId xmlns:p14="http://schemas.microsoft.com/office/powerpoint/2010/main" val="2219486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1" y="0"/>
            <a:ext cx="5918794"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smtClean="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Impact of Gross o/s Bucket on Paid Status</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174513" y="1604392"/>
            <a:ext cx="3685952" cy="1754326"/>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t>
            </a:r>
            <a:r>
              <a:rPr lang="en-IN" sz="1200" dirty="0"/>
              <a:t>P Value is </a:t>
            </a:r>
            <a:r>
              <a:rPr lang="en-IN" sz="1200" dirty="0" smtClean="0"/>
              <a:t>less </a:t>
            </a:r>
            <a:r>
              <a:rPr lang="en-IN" sz="1200" dirty="0"/>
              <a:t>than </a:t>
            </a:r>
            <a:r>
              <a:rPr lang="en-IN" sz="1200" dirty="0" smtClean="0"/>
              <a:t>0.05</a:t>
            </a:r>
            <a:r>
              <a:rPr lang="en-IN" sz="1200" dirty="0"/>
              <a:t>.</a:t>
            </a:r>
            <a:r>
              <a:rPr lang="en-IN" sz="1200" dirty="0" smtClean="0"/>
              <a:t> </a:t>
            </a:r>
            <a:r>
              <a:rPr lang="en-IN" sz="1200" dirty="0"/>
              <a:t>Hence </a:t>
            </a:r>
            <a:r>
              <a:rPr lang="en-IN" sz="1200" dirty="0" smtClean="0"/>
              <a:t>Alternate </a:t>
            </a:r>
            <a:r>
              <a:rPr lang="en-IN" sz="1200" dirty="0"/>
              <a:t>Hypothesis which means X </a:t>
            </a:r>
            <a:r>
              <a:rPr lang="en-IN" sz="1200" dirty="0" smtClean="0"/>
              <a:t>(Gross O/S Bucket) does </a:t>
            </a:r>
            <a:r>
              <a:rPr lang="en-IN" sz="1200" dirty="0"/>
              <a:t>have significant impact on Y (Paid Status</a:t>
            </a:r>
            <a:r>
              <a:rPr lang="en-IN" sz="1200" dirty="0" smtClean="0"/>
              <a:t>)</a:t>
            </a:r>
          </a:p>
          <a:p>
            <a:pPr marL="285750" indent="-285750">
              <a:buFont typeface="Wingdings" panose="05000000000000000000" pitchFamily="2" charset="2"/>
              <a:buChar char="Ø"/>
            </a:pPr>
            <a:endParaRPr lang="en-IN" sz="1200" dirty="0"/>
          </a:p>
          <a:p>
            <a:pPr marL="285750" indent="-285750">
              <a:buFont typeface="Wingdings" panose="05000000000000000000" pitchFamily="2" charset="2"/>
              <a:buChar char="Ø"/>
            </a:pPr>
            <a:r>
              <a:rPr lang="en-IN" sz="1200" dirty="0" smtClean="0"/>
              <a:t>Proper Band categorization and focus on certain band of customers to draw more impact on customer resolution.</a:t>
            </a:r>
            <a:endParaRPr lang="en-IN" sz="1200" dirty="0"/>
          </a:p>
          <a:p>
            <a:r>
              <a:rPr lang="en-IN" sz="1200" dirty="0" smtClean="0"/>
              <a:t> </a:t>
            </a:r>
            <a:endParaRPr lang="en-IN" sz="1200" dirty="0"/>
          </a:p>
        </p:txBody>
      </p:sp>
      <p:pic>
        <p:nvPicPr>
          <p:cNvPr id="2" name="Picture 1"/>
          <p:cNvPicPr>
            <a:picLocks noChangeAspect="1"/>
          </p:cNvPicPr>
          <p:nvPr/>
        </p:nvPicPr>
        <p:blipFill>
          <a:blip r:embed="rId3"/>
          <a:stretch>
            <a:fillRect/>
          </a:stretch>
        </p:blipFill>
        <p:spPr>
          <a:xfrm>
            <a:off x="198471" y="760946"/>
            <a:ext cx="4618120" cy="3848433"/>
          </a:xfrm>
          <a:prstGeom prst="rect">
            <a:avLst/>
          </a:prstGeom>
        </p:spPr>
      </p:pic>
      <p:sp>
        <p:nvSpPr>
          <p:cNvPr id="6" name="Rounded Rectangle 5"/>
          <p:cNvSpPr/>
          <p:nvPr/>
        </p:nvSpPr>
        <p:spPr>
          <a:xfrm>
            <a:off x="2934584" y="4217581"/>
            <a:ext cx="1233379" cy="226827"/>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extLst>
      <p:ext uri="{BB962C8B-B14F-4D97-AF65-F5344CB8AC3E}">
        <p14:creationId xmlns:p14="http://schemas.microsoft.com/office/powerpoint/2010/main" val="17328596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1" y="0"/>
            <a:ext cx="5918794"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smtClean="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Impact of Team Leaders on Paid Status</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174513" y="1604392"/>
            <a:ext cx="3685952" cy="1569660"/>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t>
            </a:r>
            <a:r>
              <a:rPr lang="en-IN" sz="1200" dirty="0"/>
              <a:t>P Value is </a:t>
            </a:r>
            <a:r>
              <a:rPr lang="en-IN" sz="1200" dirty="0" smtClean="0"/>
              <a:t>less </a:t>
            </a:r>
            <a:r>
              <a:rPr lang="en-IN" sz="1200" dirty="0"/>
              <a:t>than </a:t>
            </a:r>
            <a:r>
              <a:rPr lang="en-IN" sz="1200" dirty="0" smtClean="0"/>
              <a:t>0.05</a:t>
            </a:r>
            <a:r>
              <a:rPr lang="en-IN" sz="1200" dirty="0"/>
              <a:t>.</a:t>
            </a:r>
            <a:r>
              <a:rPr lang="en-IN" sz="1200" dirty="0" smtClean="0"/>
              <a:t> </a:t>
            </a:r>
            <a:r>
              <a:rPr lang="en-IN" sz="1200" dirty="0"/>
              <a:t>Hence </a:t>
            </a:r>
            <a:r>
              <a:rPr lang="en-IN" sz="1200" dirty="0" smtClean="0"/>
              <a:t>Alternate </a:t>
            </a:r>
            <a:r>
              <a:rPr lang="en-IN" sz="1200" dirty="0"/>
              <a:t>Hypothesis which means X </a:t>
            </a:r>
            <a:r>
              <a:rPr lang="en-IN" sz="1200" dirty="0" smtClean="0"/>
              <a:t>(Team Leaders) does </a:t>
            </a:r>
            <a:r>
              <a:rPr lang="en-IN" sz="1200" dirty="0"/>
              <a:t>have significant impact on Y (Paid Status</a:t>
            </a:r>
            <a:r>
              <a:rPr lang="en-IN" sz="1200" dirty="0" smtClean="0"/>
              <a:t>)</a:t>
            </a:r>
          </a:p>
          <a:p>
            <a:pPr marL="285750" indent="-285750">
              <a:buFont typeface="Wingdings" panose="05000000000000000000" pitchFamily="2" charset="2"/>
              <a:buChar char="Ø"/>
            </a:pPr>
            <a:endParaRPr lang="en-IN" sz="1200" dirty="0"/>
          </a:p>
          <a:p>
            <a:pPr marL="285750" indent="-285750">
              <a:buFont typeface="Wingdings" panose="05000000000000000000" pitchFamily="2" charset="2"/>
              <a:buChar char="Ø"/>
            </a:pPr>
            <a:r>
              <a:rPr lang="en-IN" sz="1200" dirty="0" smtClean="0"/>
              <a:t>Adequate training of Team </a:t>
            </a:r>
            <a:r>
              <a:rPr lang="en-IN" sz="1200" dirty="0"/>
              <a:t>L</a:t>
            </a:r>
            <a:r>
              <a:rPr lang="en-IN" sz="1200" dirty="0" smtClean="0"/>
              <a:t>eaders are required To maximize the Customer Resolution.</a:t>
            </a:r>
            <a:endParaRPr lang="en-IN" sz="1200" dirty="0"/>
          </a:p>
        </p:txBody>
      </p:sp>
      <p:pic>
        <p:nvPicPr>
          <p:cNvPr id="4" name="Picture 3"/>
          <p:cNvPicPr>
            <a:picLocks noChangeAspect="1"/>
          </p:cNvPicPr>
          <p:nvPr/>
        </p:nvPicPr>
        <p:blipFill>
          <a:blip r:embed="rId3"/>
          <a:stretch>
            <a:fillRect/>
          </a:stretch>
        </p:blipFill>
        <p:spPr>
          <a:xfrm>
            <a:off x="329495" y="703448"/>
            <a:ext cx="4671465" cy="3953612"/>
          </a:xfrm>
          <a:prstGeom prst="rect">
            <a:avLst/>
          </a:prstGeom>
        </p:spPr>
      </p:pic>
      <p:sp>
        <p:nvSpPr>
          <p:cNvPr id="5" name="Rounded Rectangle 4"/>
          <p:cNvSpPr/>
          <p:nvPr/>
        </p:nvSpPr>
        <p:spPr>
          <a:xfrm>
            <a:off x="3047998" y="4288465"/>
            <a:ext cx="1233379" cy="226827"/>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extLst>
      <p:ext uri="{BB962C8B-B14F-4D97-AF65-F5344CB8AC3E}">
        <p14:creationId xmlns:p14="http://schemas.microsoft.com/office/powerpoint/2010/main" val="3147252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7634179"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smtClean="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Agent Level Data : Impact of Training hours on No. of Paid Customers</a:t>
            </a:r>
            <a:endParaRPr lang="en-GB" sz="18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40244" y="717019"/>
            <a:ext cx="4805749" cy="3897511"/>
          </a:xfrm>
          <a:prstGeom prst="rect">
            <a:avLst/>
          </a:prstGeom>
        </p:spPr>
      </p:pic>
      <p:sp>
        <p:nvSpPr>
          <p:cNvPr id="4" name="TextBox 3"/>
          <p:cNvSpPr txBox="1"/>
          <p:nvPr/>
        </p:nvSpPr>
        <p:spPr>
          <a:xfrm>
            <a:off x="5174513" y="1604392"/>
            <a:ext cx="3685952" cy="1384995"/>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Adjusted R-Square value is greater than 60%, we can say Alternate hypothesis, it means X (Training hours) have significant impact on No. of paid customers. </a:t>
            </a:r>
          </a:p>
          <a:p>
            <a:pPr marL="285750" indent="-285750">
              <a:buFont typeface="Wingdings" panose="05000000000000000000" pitchFamily="2" charset="2"/>
              <a:buChar char="Ø"/>
            </a:pPr>
            <a:endParaRPr lang="en-IN" sz="1200" dirty="0"/>
          </a:p>
          <a:p>
            <a:pPr marL="285750" indent="-285750">
              <a:buFont typeface="Wingdings" panose="05000000000000000000" pitchFamily="2" charset="2"/>
              <a:buChar char="Ø"/>
            </a:pPr>
            <a:r>
              <a:rPr lang="en-IN" sz="1200" dirty="0" smtClean="0"/>
              <a:t>Adequate training of Agents are required To maximize the Customer Resolution.</a:t>
            </a:r>
            <a:endParaRPr lang="en-IN" sz="1200" dirty="0"/>
          </a:p>
        </p:txBody>
      </p:sp>
      <p:sp>
        <p:nvSpPr>
          <p:cNvPr id="3" name="Rounded Rectangle 2"/>
          <p:cNvSpPr/>
          <p:nvPr/>
        </p:nvSpPr>
        <p:spPr>
          <a:xfrm>
            <a:off x="1601970" y="2190434"/>
            <a:ext cx="765545" cy="283407"/>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extLst>
      <p:ext uri="{BB962C8B-B14F-4D97-AF65-F5344CB8AC3E}">
        <p14:creationId xmlns:p14="http://schemas.microsoft.com/office/powerpoint/2010/main" val="3017602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777594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Agent Level Data : Impact of Training </a:t>
            </a:r>
            <a:r>
              <a:rPr lang="en-GB" sz="1800" dirty="0" smtClean="0">
                <a:latin typeface="Times New Roman" panose="02020603050405020304" pitchFamily="18" charset="0"/>
                <a:cs typeface="Times New Roman" panose="02020603050405020304" pitchFamily="18" charset="0"/>
              </a:rPr>
              <a:t>Score </a:t>
            </a:r>
            <a:r>
              <a:rPr lang="en-GB" sz="1800" dirty="0">
                <a:latin typeface="Times New Roman" panose="02020603050405020304" pitchFamily="18" charset="0"/>
                <a:cs typeface="Times New Roman" panose="02020603050405020304" pitchFamily="18" charset="0"/>
              </a:rPr>
              <a:t>on No. of Paid Customers</a:t>
            </a:r>
            <a:endParaRPr lang="en-GB" sz="18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15873" y="734838"/>
            <a:ext cx="4368778" cy="4134873"/>
          </a:xfrm>
          <a:prstGeom prst="rect">
            <a:avLst/>
          </a:prstGeom>
        </p:spPr>
      </p:pic>
      <p:sp>
        <p:nvSpPr>
          <p:cNvPr id="5" name="TextBox 4"/>
          <p:cNvSpPr txBox="1"/>
          <p:nvPr/>
        </p:nvSpPr>
        <p:spPr>
          <a:xfrm>
            <a:off x="5174513" y="1604392"/>
            <a:ext cx="3685952" cy="1384995"/>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Adjusted R-Square value is greater than 60%, we can say Alternate hypothesis, it means X (Training Score) have significant impact on No. of paid customers. </a:t>
            </a:r>
          </a:p>
          <a:p>
            <a:pPr marL="285750" indent="-285750">
              <a:buFont typeface="Wingdings" panose="05000000000000000000" pitchFamily="2" charset="2"/>
              <a:buChar char="Ø"/>
            </a:pPr>
            <a:endParaRPr lang="en-IN" sz="1200" dirty="0"/>
          </a:p>
          <a:p>
            <a:pPr marL="285750" indent="-285750">
              <a:buFont typeface="Wingdings" panose="05000000000000000000" pitchFamily="2" charset="2"/>
              <a:buChar char="Ø"/>
            </a:pPr>
            <a:r>
              <a:rPr lang="en-IN" sz="1200" dirty="0" smtClean="0"/>
              <a:t>Adequate training of Agents are required To maximize the Customer Resolution.</a:t>
            </a:r>
            <a:endParaRPr lang="en-IN" sz="1200" dirty="0"/>
          </a:p>
        </p:txBody>
      </p:sp>
      <p:sp>
        <p:nvSpPr>
          <p:cNvPr id="6" name="Rounded Rectangle 5"/>
          <p:cNvSpPr/>
          <p:nvPr/>
        </p:nvSpPr>
        <p:spPr>
          <a:xfrm>
            <a:off x="1516910" y="2155185"/>
            <a:ext cx="765545" cy="283407"/>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extLst>
      <p:ext uri="{BB962C8B-B14F-4D97-AF65-F5344CB8AC3E}">
        <p14:creationId xmlns:p14="http://schemas.microsoft.com/office/powerpoint/2010/main" val="30230933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7003314"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Agent Level Data : Impact of </a:t>
            </a:r>
            <a:r>
              <a:rPr lang="en-GB" sz="1800" dirty="0" smtClean="0">
                <a:latin typeface="Times New Roman" panose="02020603050405020304" pitchFamily="18" charset="0"/>
                <a:cs typeface="Times New Roman" panose="02020603050405020304" pitchFamily="18" charset="0"/>
              </a:rPr>
              <a:t>Agent Tenure </a:t>
            </a:r>
            <a:r>
              <a:rPr lang="en-GB" sz="1800" dirty="0">
                <a:latin typeface="Times New Roman" panose="02020603050405020304" pitchFamily="18" charset="0"/>
                <a:cs typeface="Times New Roman" panose="02020603050405020304" pitchFamily="18" charset="0"/>
              </a:rPr>
              <a:t>on No. of Paid Customers</a:t>
            </a:r>
            <a:endParaRPr lang="en-GB" sz="18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76693" y="708083"/>
            <a:ext cx="4023660" cy="3856830"/>
          </a:xfrm>
          <a:prstGeom prst="rect">
            <a:avLst/>
          </a:prstGeom>
        </p:spPr>
      </p:pic>
      <p:sp>
        <p:nvSpPr>
          <p:cNvPr id="5" name="TextBox 4"/>
          <p:cNvSpPr txBox="1"/>
          <p:nvPr/>
        </p:nvSpPr>
        <p:spPr>
          <a:xfrm>
            <a:off x="5174513" y="1604392"/>
            <a:ext cx="3685952" cy="1569660"/>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Adjusted R-Square value is greater than 60%, we can say Alternate hypothesis, it means X (Agent Tenure) have significant impact on No. of paid customers. </a:t>
            </a:r>
          </a:p>
          <a:p>
            <a:pPr marL="285750" indent="-285750">
              <a:buFont typeface="Wingdings" panose="05000000000000000000" pitchFamily="2" charset="2"/>
              <a:buChar char="Ø"/>
            </a:pPr>
            <a:endParaRPr lang="en-IN" sz="1200" dirty="0"/>
          </a:p>
          <a:p>
            <a:pPr marL="285750" indent="-285750">
              <a:buFont typeface="Wingdings" panose="05000000000000000000" pitchFamily="2" charset="2"/>
              <a:buChar char="Ø"/>
            </a:pPr>
            <a:r>
              <a:rPr lang="en-IN" sz="1200" dirty="0" smtClean="0"/>
              <a:t>Low </a:t>
            </a:r>
            <a:r>
              <a:rPr lang="en-IN" sz="1200" dirty="0"/>
              <a:t>t</a:t>
            </a:r>
            <a:r>
              <a:rPr lang="en-IN" sz="1200" dirty="0" smtClean="0"/>
              <a:t>enure agents have less no of customers resolution compared to high tenured or experienced agent.</a:t>
            </a:r>
            <a:endParaRPr lang="en-IN" sz="1200" dirty="0"/>
          </a:p>
        </p:txBody>
      </p:sp>
      <p:sp>
        <p:nvSpPr>
          <p:cNvPr id="6" name="Rounded Rectangle 5"/>
          <p:cNvSpPr/>
          <p:nvPr/>
        </p:nvSpPr>
        <p:spPr>
          <a:xfrm>
            <a:off x="1573617" y="2042019"/>
            <a:ext cx="765545" cy="283407"/>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spTree>
    <p:extLst>
      <p:ext uri="{BB962C8B-B14F-4D97-AF65-F5344CB8AC3E}">
        <p14:creationId xmlns:p14="http://schemas.microsoft.com/office/powerpoint/2010/main" val="33008994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803821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Agent Level Data : Impact of </a:t>
            </a:r>
            <a:r>
              <a:rPr lang="en-GB" sz="1800" dirty="0" smtClean="0">
                <a:latin typeface="Times New Roman" panose="02020603050405020304" pitchFamily="18" charset="0"/>
                <a:cs typeface="Times New Roman" panose="02020603050405020304" pitchFamily="18" charset="0"/>
              </a:rPr>
              <a:t>Difficult Customer Handled </a:t>
            </a:r>
            <a:r>
              <a:rPr lang="en-GB" sz="1800" dirty="0">
                <a:latin typeface="Times New Roman" panose="02020603050405020304" pitchFamily="18" charset="0"/>
                <a:cs typeface="Times New Roman" panose="02020603050405020304" pitchFamily="18" charset="0"/>
              </a:rPr>
              <a:t>on No. of Paid Customers</a:t>
            </a:r>
            <a:endParaRPr lang="en-GB" sz="18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61292" y="644788"/>
            <a:ext cx="4854987" cy="3825572"/>
          </a:xfrm>
          <a:prstGeom prst="rect">
            <a:avLst/>
          </a:prstGeom>
        </p:spPr>
      </p:pic>
      <p:sp>
        <p:nvSpPr>
          <p:cNvPr id="5" name="Rounded Rectangle 4"/>
          <p:cNvSpPr/>
          <p:nvPr/>
        </p:nvSpPr>
        <p:spPr>
          <a:xfrm>
            <a:off x="1545264" y="2481498"/>
            <a:ext cx="765545" cy="283407"/>
          </a:xfrm>
          <a:prstGeom prst="round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5174513" y="1604392"/>
            <a:ext cx="3685952" cy="1384995"/>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smtClean="0"/>
              <a:t>Since Adjusted R-Square value is greater than 60%, we can say Alternate hypothesis, it means X (No. of Difficult Customers Handled) have significant impact on No. of Paid </a:t>
            </a:r>
            <a:r>
              <a:rPr lang="en-IN" sz="1200" dirty="0"/>
              <a:t>C</a:t>
            </a:r>
            <a:r>
              <a:rPr lang="en-IN" sz="1200" dirty="0" smtClean="0"/>
              <a:t>ustomers. </a:t>
            </a:r>
          </a:p>
          <a:p>
            <a:pPr marL="285750" indent="-285750">
              <a:buFont typeface="Wingdings" panose="05000000000000000000" pitchFamily="2" charset="2"/>
              <a:buChar char="Ø"/>
            </a:pPr>
            <a:endParaRPr lang="en-IN" sz="1200" dirty="0"/>
          </a:p>
          <a:p>
            <a:endParaRPr lang="en-IN" sz="12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extLst>
      <p:ext uri="{BB962C8B-B14F-4D97-AF65-F5344CB8AC3E}">
        <p14:creationId xmlns:p14="http://schemas.microsoft.com/office/powerpoint/2010/main" val="2268942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803821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Voice of Business and Customer</a:t>
            </a:r>
            <a:endParaRPr lang="en-GB" sz="1800" dirty="0">
              <a:solidFill>
                <a:schemeClr val="tx1"/>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271785546"/>
              </p:ext>
            </p:extLst>
          </p:nvPr>
        </p:nvGraphicFramePr>
        <p:xfrm>
          <a:off x="357958" y="956929"/>
          <a:ext cx="8417447" cy="2941675"/>
        </p:xfrm>
        <a:graphic>
          <a:graphicData uri="http://schemas.openxmlformats.org/drawingml/2006/table">
            <a:tbl>
              <a:tblPr>
                <a:tableStyleId>{5C22544A-7EE6-4342-B048-85BDC9FD1C3A}</a:tableStyleId>
              </a:tblPr>
              <a:tblGrid>
                <a:gridCol w="1428312">
                  <a:extLst>
                    <a:ext uri="{9D8B030D-6E8A-4147-A177-3AD203B41FA5}">
                      <a16:colId xmlns:a16="http://schemas.microsoft.com/office/drawing/2014/main" val="2517755090"/>
                    </a:ext>
                  </a:extLst>
                </a:gridCol>
                <a:gridCol w="5372539">
                  <a:extLst>
                    <a:ext uri="{9D8B030D-6E8A-4147-A177-3AD203B41FA5}">
                      <a16:colId xmlns:a16="http://schemas.microsoft.com/office/drawing/2014/main" val="1514731888"/>
                    </a:ext>
                  </a:extLst>
                </a:gridCol>
                <a:gridCol w="1616596">
                  <a:extLst>
                    <a:ext uri="{9D8B030D-6E8A-4147-A177-3AD203B41FA5}">
                      <a16:colId xmlns:a16="http://schemas.microsoft.com/office/drawing/2014/main" val="1647241191"/>
                    </a:ext>
                  </a:extLst>
                </a:gridCol>
              </a:tblGrid>
              <a:tr h="765668">
                <a:tc>
                  <a:txBody>
                    <a:bodyPr/>
                    <a:lstStyle/>
                    <a:p>
                      <a:pPr algn="ctr" fontAlgn="b"/>
                      <a:r>
                        <a:rPr lang="en-IN" sz="1200" b="1" u="none" strike="noStrike" dirty="0">
                          <a:solidFill>
                            <a:schemeClr val="bg2"/>
                          </a:solidFill>
                          <a:effectLst/>
                          <a:latin typeface="Times New Roman" panose="02020603050405020304" pitchFamily="18" charset="0"/>
                          <a:cs typeface="Times New Roman" panose="02020603050405020304" pitchFamily="18" charset="0"/>
                        </a:rPr>
                        <a:t>Business/Customer</a:t>
                      </a:r>
                      <a:endParaRPr lang="en-IN" sz="1200" b="1" i="0" u="none" strike="noStrike" dirty="0">
                        <a:solidFill>
                          <a:schemeClr val="bg2"/>
                        </a:solidFill>
                        <a:effectLst/>
                        <a:latin typeface="Times New Roman" panose="02020603050405020304" pitchFamily="18" charset="0"/>
                        <a:cs typeface="Times New Roman" panose="02020603050405020304" pitchFamily="18" charset="0"/>
                      </a:endParaRPr>
                    </a:p>
                  </a:txBody>
                  <a:tcPr marL="5644" marR="5644" marT="5644" marB="0" anchor="ctr">
                    <a:solidFill>
                      <a:schemeClr val="tx1"/>
                    </a:solidFill>
                  </a:tcPr>
                </a:tc>
                <a:tc>
                  <a:txBody>
                    <a:bodyPr/>
                    <a:lstStyle/>
                    <a:p>
                      <a:pPr algn="ctr" fontAlgn="b"/>
                      <a:r>
                        <a:rPr lang="en-IN" sz="1200" b="1" u="none" strike="noStrike" dirty="0">
                          <a:solidFill>
                            <a:schemeClr val="bg2"/>
                          </a:solidFill>
                          <a:effectLst/>
                          <a:latin typeface="Times New Roman" panose="02020603050405020304" pitchFamily="18" charset="0"/>
                          <a:cs typeface="Times New Roman" panose="02020603050405020304" pitchFamily="18" charset="0"/>
                        </a:rPr>
                        <a:t>VOB/VOC</a:t>
                      </a:r>
                      <a:endParaRPr lang="en-IN" sz="1200" b="1" i="0" u="none" strike="noStrike" dirty="0">
                        <a:solidFill>
                          <a:schemeClr val="bg2"/>
                        </a:solidFill>
                        <a:effectLst/>
                        <a:latin typeface="Times New Roman" panose="02020603050405020304" pitchFamily="18" charset="0"/>
                        <a:cs typeface="Times New Roman" panose="02020603050405020304" pitchFamily="18" charset="0"/>
                      </a:endParaRPr>
                    </a:p>
                  </a:txBody>
                  <a:tcPr marL="5644" marR="5644" marT="5644" marB="0" anchor="ctr">
                    <a:solidFill>
                      <a:schemeClr val="tx1"/>
                    </a:solidFill>
                  </a:tcPr>
                </a:tc>
                <a:tc>
                  <a:txBody>
                    <a:bodyPr/>
                    <a:lstStyle/>
                    <a:p>
                      <a:pPr algn="ctr" fontAlgn="b"/>
                      <a:r>
                        <a:rPr lang="en-IN" sz="1200" b="1" u="none" strike="noStrike" dirty="0">
                          <a:solidFill>
                            <a:schemeClr val="bg2"/>
                          </a:solidFill>
                          <a:effectLst/>
                          <a:latin typeface="Times New Roman" panose="02020603050405020304" pitchFamily="18" charset="0"/>
                          <a:cs typeface="Times New Roman" panose="02020603050405020304" pitchFamily="18" charset="0"/>
                        </a:rPr>
                        <a:t>CTQ</a:t>
                      </a:r>
                      <a:endParaRPr lang="en-IN" sz="1200" b="1" i="0" u="none" strike="noStrike" dirty="0">
                        <a:solidFill>
                          <a:schemeClr val="bg2"/>
                        </a:solidFill>
                        <a:effectLst/>
                        <a:latin typeface="Times New Roman" panose="02020603050405020304" pitchFamily="18" charset="0"/>
                        <a:cs typeface="Times New Roman" panose="02020603050405020304" pitchFamily="18" charset="0"/>
                      </a:endParaRPr>
                    </a:p>
                  </a:txBody>
                  <a:tcPr marL="5644" marR="5644" marT="5644" marB="0" anchor="ctr">
                    <a:solidFill>
                      <a:schemeClr val="tx1"/>
                    </a:solidFill>
                  </a:tcPr>
                </a:tc>
                <a:extLst>
                  <a:ext uri="{0D108BD9-81ED-4DB2-BD59-A6C34878D82A}">
                    <a16:rowId xmlns:a16="http://schemas.microsoft.com/office/drawing/2014/main" val="188538728"/>
                  </a:ext>
                </a:extLst>
              </a:tr>
              <a:tr h="1410339">
                <a:tc>
                  <a:txBody>
                    <a:bodyPr/>
                    <a:lstStyle/>
                    <a:p>
                      <a:pPr algn="ctr" fontAlgn="b"/>
                      <a:r>
                        <a:rPr lang="en-IN" sz="1200" u="none" strike="noStrike" dirty="0" smtClean="0">
                          <a:effectLst/>
                          <a:latin typeface="Times New Roman" panose="02020603050405020304" pitchFamily="18" charset="0"/>
                          <a:cs typeface="Times New Roman" panose="02020603050405020304" pitchFamily="18" charset="0"/>
                        </a:rPr>
                        <a:t>Client</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u="none" strike="noStrike" dirty="0" smtClean="0">
                          <a:effectLst/>
                          <a:latin typeface="Times New Roman" panose="02020603050405020304" pitchFamily="18" charset="0"/>
                          <a:cs typeface="Times New Roman" panose="02020603050405020304" pitchFamily="18" charset="0"/>
                        </a:rPr>
                        <a:t> The customer resolution percentage has been declining over the months, which is impacting business cash flow.</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 </a:t>
                      </a:r>
                      <a:r>
                        <a:rPr lang="en-IN" sz="1200" u="none" strike="noStrike" dirty="0" smtClean="0">
                          <a:effectLst/>
                          <a:latin typeface="Times New Roman" panose="02020603050405020304" pitchFamily="18" charset="0"/>
                          <a:cs typeface="Times New Roman" panose="02020603050405020304" pitchFamily="18" charset="0"/>
                        </a:rPr>
                        <a:t>Lower </a:t>
                      </a:r>
                      <a:r>
                        <a:rPr lang="en-IN" sz="1200" u="none" strike="noStrike" dirty="0">
                          <a:effectLst/>
                          <a:latin typeface="Times New Roman" panose="02020603050405020304" pitchFamily="18" charset="0"/>
                          <a:cs typeface="Times New Roman" panose="02020603050405020304" pitchFamily="18" charset="0"/>
                        </a:rPr>
                        <a:t>customer </a:t>
                      </a:r>
                      <a:r>
                        <a:rPr lang="en-IN" sz="1200" u="none" strike="noStrike" dirty="0" smtClean="0">
                          <a:effectLst/>
                          <a:latin typeface="Times New Roman" panose="02020603050405020304" pitchFamily="18" charset="0"/>
                          <a:cs typeface="Times New Roman" panose="02020603050405020304" pitchFamily="18" charset="0"/>
                        </a:rPr>
                        <a:t>resolution rate.</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extLst>
                  <a:ext uri="{0D108BD9-81ED-4DB2-BD59-A6C34878D82A}">
                    <a16:rowId xmlns:a16="http://schemas.microsoft.com/office/drawing/2014/main" val="1581301970"/>
                  </a:ext>
                </a:extLst>
              </a:tr>
              <a:tr h="765668">
                <a:tc>
                  <a:txBody>
                    <a:bodyPr/>
                    <a:lstStyle/>
                    <a:p>
                      <a:pPr algn="ctr" fontAlgn="b"/>
                      <a:r>
                        <a:rPr lang="en-IN" sz="1200" u="none" strike="noStrike" dirty="0" smtClean="0">
                          <a:effectLst/>
                          <a:latin typeface="Times New Roman" panose="02020603050405020304" pitchFamily="18" charset="0"/>
                          <a:cs typeface="Times New Roman" panose="02020603050405020304" pitchFamily="18" charset="0"/>
                        </a:rPr>
                        <a:t>Operations Head</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b="0" i="0" u="none" strike="noStrike" dirty="0" smtClean="0">
                          <a:solidFill>
                            <a:schemeClr val="dk1"/>
                          </a:solidFill>
                          <a:effectLst/>
                          <a:latin typeface="Times New Roman" panose="02020603050405020304" pitchFamily="18" charset="0"/>
                          <a:cs typeface="Times New Roman" panose="02020603050405020304" pitchFamily="18" charset="0"/>
                        </a:rPr>
                        <a:t>Declining customer resolution is negatively impacting business, leading to penalties and risking the loss of business.</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u="none" strike="noStrike" dirty="0" smtClean="0">
                          <a:effectLst/>
                          <a:latin typeface="Times New Roman" panose="02020603050405020304" pitchFamily="18" charset="0"/>
                          <a:cs typeface="Times New Roman" panose="02020603050405020304" pitchFamily="18" charset="0"/>
                        </a:rPr>
                        <a:t>Reduce penalties, mitigate the risk of losing business</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extLst>
                  <a:ext uri="{0D108BD9-81ED-4DB2-BD59-A6C34878D82A}">
                    <a16:rowId xmlns:a16="http://schemas.microsoft.com/office/drawing/2014/main" val="3592666030"/>
                  </a:ext>
                </a:extLst>
              </a:tr>
            </a:tbl>
          </a:graphicData>
        </a:graphic>
      </p:graphicFrame>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extLst>
      <p:ext uri="{BB962C8B-B14F-4D97-AF65-F5344CB8AC3E}">
        <p14:creationId xmlns:p14="http://schemas.microsoft.com/office/powerpoint/2010/main" val="20476225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4678327"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smtClean="0">
                <a:solidFill>
                  <a:schemeClr val="tx1"/>
                </a:solidFill>
                <a:latin typeface="Times New Roman" panose="02020603050405020304" pitchFamily="18" charset="0"/>
                <a:cs typeface="Times New Roman" panose="02020603050405020304" pitchFamily="18" charset="0"/>
              </a:rPr>
              <a:t> </a:t>
            </a:r>
            <a:r>
              <a:rPr lang="en-GB" sz="2000" dirty="0" smtClean="0">
                <a:latin typeface="Times New Roman" panose="02020603050405020304" pitchFamily="18" charset="0"/>
                <a:cs typeface="Times New Roman" panose="02020603050405020304" pitchFamily="18" charset="0"/>
              </a:rPr>
              <a:t>Hypothesis Testing Result</a:t>
            </a:r>
            <a:endParaRPr lang="en-GB"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graphicFrame>
        <p:nvGraphicFramePr>
          <p:cNvPr id="5" name="Table 4"/>
          <p:cNvGraphicFramePr>
            <a:graphicFrameLocks noGrp="1"/>
          </p:cNvGraphicFramePr>
          <p:nvPr>
            <p:extLst>
              <p:ext uri="{D42A27DB-BD31-4B8C-83A1-F6EECF244321}">
                <p14:modId xmlns:p14="http://schemas.microsoft.com/office/powerpoint/2010/main" val="3329810741"/>
              </p:ext>
            </p:extLst>
          </p:nvPr>
        </p:nvGraphicFramePr>
        <p:xfrm>
          <a:off x="198471" y="680486"/>
          <a:ext cx="8654905" cy="4153784"/>
        </p:xfrm>
        <a:graphic>
          <a:graphicData uri="http://schemas.openxmlformats.org/drawingml/2006/table">
            <a:tbl>
              <a:tblPr>
                <a:tableStyleId>{5C22544A-7EE6-4342-B048-85BDC9FD1C3A}</a:tableStyleId>
              </a:tblPr>
              <a:tblGrid>
                <a:gridCol w="496189">
                  <a:extLst>
                    <a:ext uri="{9D8B030D-6E8A-4147-A177-3AD203B41FA5}">
                      <a16:colId xmlns:a16="http://schemas.microsoft.com/office/drawing/2014/main" val="321620205"/>
                    </a:ext>
                  </a:extLst>
                </a:gridCol>
                <a:gridCol w="1729563">
                  <a:extLst>
                    <a:ext uri="{9D8B030D-6E8A-4147-A177-3AD203B41FA5}">
                      <a16:colId xmlns:a16="http://schemas.microsoft.com/office/drawing/2014/main" val="302843199"/>
                    </a:ext>
                  </a:extLst>
                </a:gridCol>
                <a:gridCol w="1326262">
                  <a:extLst>
                    <a:ext uri="{9D8B030D-6E8A-4147-A177-3AD203B41FA5}">
                      <a16:colId xmlns:a16="http://schemas.microsoft.com/office/drawing/2014/main" val="4232857026"/>
                    </a:ext>
                  </a:extLst>
                </a:gridCol>
                <a:gridCol w="1438203">
                  <a:extLst>
                    <a:ext uri="{9D8B030D-6E8A-4147-A177-3AD203B41FA5}">
                      <a16:colId xmlns:a16="http://schemas.microsoft.com/office/drawing/2014/main" val="3834522859"/>
                    </a:ext>
                  </a:extLst>
                </a:gridCol>
                <a:gridCol w="3012559">
                  <a:extLst>
                    <a:ext uri="{9D8B030D-6E8A-4147-A177-3AD203B41FA5}">
                      <a16:colId xmlns:a16="http://schemas.microsoft.com/office/drawing/2014/main" val="1116269222"/>
                    </a:ext>
                  </a:extLst>
                </a:gridCol>
                <a:gridCol w="652129">
                  <a:extLst>
                    <a:ext uri="{9D8B030D-6E8A-4147-A177-3AD203B41FA5}">
                      <a16:colId xmlns:a16="http://schemas.microsoft.com/office/drawing/2014/main" val="940760516"/>
                    </a:ext>
                  </a:extLst>
                </a:gridCol>
              </a:tblGrid>
              <a:tr h="375457">
                <a:tc>
                  <a:txBody>
                    <a:bodyPr/>
                    <a:lstStyle/>
                    <a:p>
                      <a:pPr algn="ctr" fontAlgn="ctr"/>
                      <a:r>
                        <a:rPr lang="en-IN" sz="900" b="1" u="none" strike="noStrike" dirty="0">
                          <a:solidFill>
                            <a:schemeClr val="bg2"/>
                          </a:solidFill>
                          <a:effectLst/>
                        </a:rPr>
                        <a:t>No. </a:t>
                      </a:r>
                      <a:endParaRPr lang="en-IN" sz="900" b="1" i="0" u="none" strike="noStrike" dirty="0">
                        <a:solidFill>
                          <a:schemeClr val="bg2"/>
                        </a:solidFill>
                        <a:effectLst/>
                        <a:latin typeface="Calibri" panose="020F0502020204030204" pitchFamily="34" charset="0"/>
                      </a:endParaRPr>
                    </a:p>
                  </a:txBody>
                  <a:tcPr marL="5911" marR="5911" marT="5911" marB="0" anchor="ctr">
                    <a:solidFill>
                      <a:schemeClr val="tx1"/>
                    </a:solidFill>
                  </a:tcPr>
                </a:tc>
                <a:tc>
                  <a:txBody>
                    <a:bodyPr/>
                    <a:lstStyle/>
                    <a:p>
                      <a:pPr algn="ctr" fontAlgn="ctr"/>
                      <a:r>
                        <a:rPr lang="en-IN" sz="900" b="1" u="none" strike="noStrike" dirty="0">
                          <a:solidFill>
                            <a:schemeClr val="bg2"/>
                          </a:solidFill>
                          <a:effectLst/>
                        </a:rPr>
                        <a:t>Potential Causes (X)</a:t>
                      </a:r>
                      <a:endParaRPr lang="en-IN" sz="900" b="1" i="0" u="none" strike="noStrike" dirty="0">
                        <a:solidFill>
                          <a:schemeClr val="bg2"/>
                        </a:solidFill>
                        <a:effectLst/>
                        <a:latin typeface="Calibri" panose="020F0502020204030204" pitchFamily="34" charset="0"/>
                      </a:endParaRPr>
                    </a:p>
                  </a:txBody>
                  <a:tcPr marL="5911" marR="5911" marT="5911" marB="0" anchor="ctr">
                    <a:solidFill>
                      <a:schemeClr val="tx1"/>
                    </a:solidFill>
                  </a:tcPr>
                </a:tc>
                <a:tc>
                  <a:txBody>
                    <a:bodyPr/>
                    <a:lstStyle/>
                    <a:p>
                      <a:pPr algn="ctr" fontAlgn="ctr"/>
                      <a:r>
                        <a:rPr lang="nn-NO" sz="900" b="1" u="none" strike="noStrike" dirty="0">
                          <a:solidFill>
                            <a:schemeClr val="bg2"/>
                          </a:solidFill>
                          <a:effectLst/>
                        </a:rPr>
                        <a:t>Data type (X vs Y)</a:t>
                      </a:r>
                      <a:endParaRPr lang="nn-NO" sz="900" b="1" i="0" u="none" strike="noStrike" dirty="0">
                        <a:solidFill>
                          <a:schemeClr val="bg2"/>
                        </a:solidFill>
                        <a:effectLst/>
                        <a:latin typeface="Calibri" panose="020F0502020204030204" pitchFamily="34" charset="0"/>
                      </a:endParaRPr>
                    </a:p>
                  </a:txBody>
                  <a:tcPr marL="5911" marR="5911" marT="5911" marB="0" anchor="ctr">
                    <a:solidFill>
                      <a:schemeClr val="tx1"/>
                    </a:solidFill>
                  </a:tcPr>
                </a:tc>
                <a:tc>
                  <a:txBody>
                    <a:bodyPr/>
                    <a:lstStyle/>
                    <a:p>
                      <a:pPr algn="ctr" fontAlgn="ctr"/>
                      <a:r>
                        <a:rPr lang="en-IN" sz="900" b="1" u="none" strike="noStrike" dirty="0">
                          <a:solidFill>
                            <a:schemeClr val="bg2"/>
                          </a:solidFill>
                          <a:effectLst/>
                        </a:rPr>
                        <a:t>Hypothesis test to be used</a:t>
                      </a:r>
                      <a:endParaRPr lang="en-IN" sz="900" b="1" i="0" u="none" strike="noStrike" dirty="0">
                        <a:solidFill>
                          <a:schemeClr val="bg2"/>
                        </a:solidFill>
                        <a:effectLst/>
                        <a:latin typeface="Calibri" panose="020F0502020204030204" pitchFamily="34" charset="0"/>
                      </a:endParaRPr>
                    </a:p>
                  </a:txBody>
                  <a:tcPr marL="5911" marR="5911" marT="5911" marB="0" anchor="ctr">
                    <a:solidFill>
                      <a:schemeClr val="tx1"/>
                    </a:solidFill>
                  </a:tcPr>
                </a:tc>
                <a:tc>
                  <a:txBody>
                    <a:bodyPr/>
                    <a:lstStyle/>
                    <a:p>
                      <a:pPr algn="ctr" fontAlgn="ctr"/>
                      <a:r>
                        <a:rPr lang="en-IN" sz="900" b="1" u="none" strike="noStrike" dirty="0">
                          <a:solidFill>
                            <a:schemeClr val="bg2"/>
                          </a:solidFill>
                          <a:effectLst/>
                        </a:rPr>
                        <a:t>Related to Root Cause</a:t>
                      </a:r>
                      <a:endParaRPr lang="en-IN" sz="900" b="1" i="0" u="none" strike="noStrike" dirty="0">
                        <a:solidFill>
                          <a:schemeClr val="bg2"/>
                        </a:solidFill>
                        <a:effectLst/>
                        <a:latin typeface="Calibri" panose="020F0502020204030204" pitchFamily="34" charset="0"/>
                      </a:endParaRPr>
                    </a:p>
                  </a:txBody>
                  <a:tcPr marL="5911" marR="5911" marT="5911" marB="0" anchor="ctr">
                    <a:solidFill>
                      <a:schemeClr val="tx1"/>
                    </a:solidFill>
                  </a:tcPr>
                </a:tc>
                <a:tc>
                  <a:txBody>
                    <a:bodyPr/>
                    <a:lstStyle/>
                    <a:p>
                      <a:pPr algn="ctr" fontAlgn="ctr"/>
                      <a:r>
                        <a:rPr lang="en-IN" sz="900" b="1" u="none" strike="noStrike" dirty="0">
                          <a:solidFill>
                            <a:schemeClr val="bg2"/>
                          </a:solidFill>
                          <a:effectLst/>
                        </a:rPr>
                        <a:t>Result</a:t>
                      </a:r>
                      <a:endParaRPr lang="en-IN" sz="900" b="1" i="0" u="none" strike="noStrike" dirty="0">
                        <a:solidFill>
                          <a:schemeClr val="bg2"/>
                        </a:solidFill>
                        <a:effectLst/>
                        <a:latin typeface="Calibri" panose="020F0502020204030204" pitchFamily="34" charset="0"/>
                      </a:endParaRPr>
                    </a:p>
                  </a:txBody>
                  <a:tcPr marL="5911" marR="5911" marT="5911" marB="0" anchor="ctr">
                    <a:solidFill>
                      <a:schemeClr val="tx1"/>
                    </a:solidFill>
                  </a:tcPr>
                </a:tc>
                <a:extLst>
                  <a:ext uri="{0D108BD9-81ED-4DB2-BD59-A6C34878D82A}">
                    <a16:rowId xmlns:a16="http://schemas.microsoft.com/office/drawing/2014/main" val="334016241"/>
                  </a:ext>
                </a:extLst>
              </a:tr>
              <a:tr h="375457">
                <a:tc>
                  <a:txBody>
                    <a:bodyPr/>
                    <a:lstStyle/>
                    <a:p>
                      <a:pPr algn="ctr" fontAlgn="ctr"/>
                      <a:r>
                        <a:rPr lang="en-IN" sz="900" u="none" strike="noStrike">
                          <a:effectLst/>
                        </a:rPr>
                        <a:t>1</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Bill cycle of customer</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5911" marR="5911" marT="5911" marB="0" anchor="ctr"/>
                </a:tc>
                <a:tc rowSpan="8">
                  <a:txBody>
                    <a:bodyPr/>
                    <a:lstStyle/>
                    <a:p>
                      <a:pPr algn="ctr" fontAlgn="ctr"/>
                      <a:r>
                        <a:rPr lang="en-IN" sz="900" u="none" strike="noStrike" dirty="0">
                          <a:effectLst/>
                        </a:rPr>
                        <a:t>Non-availability of analytical solution to build dialling and referral strategy</a:t>
                      </a:r>
                      <a:endParaRPr lang="en-IN" sz="900" b="0" i="0" u="none" strike="noStrike" dirty="0">
                        <a:solidFill>
                          <a:srgbClr val="000000"/>
                        </a:solidFill>
                        <a:effectLst/>
                        <a:latin typeface="Calibri" panose="020F0502020204030204" pitchFamily="34" charset="0"/>
                      </a:endParaRPr>
                    </a:p>
                  </a:txBody>
                  <a:tcPr marL="5911" marR="5911" marT="5911" marB="0" anchor="ctr"/>
                </a:tc>
                <a:tc>
                  <a:txBody>
                    <a:bodyPr/>
                    <a:lstStyle/>
                    <a:p>
                      <a:pPr algn="ctr" fontAlgn="b"/>
                      <a:r>
                        <a:rPr lang="en-IN" sz="900" u="none" strike="noStrike">
                          <a:effectLst/>
                        </a:rPr>
                        <a:t>No 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3319159779"/>
                  </a:ext>
                </a:extLst>
              </a:tr>
              <a:tr h="191688">
                <a:tc>
                  <a:txBody>
                    <a:bodyPr/>
                    <a:lstStyle/>
                    <a:p>
                      <a:pPr algn="ctr" fontAlgn="ctr"/>
                      <a:r>
                        <a:rPr lang="en-IN" sz="900" u="none" strike="noStrike">
                          <a:effectLst/>
                        </a:rPr>
                        <a:t>2</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Repeat Category</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dirty="0">
                          <a:effectLst/>
                        </a:rPr>
                        <a:t>Discrete vs Discrete</a:t>
                      </a:r>
                      <a:endParaRPr lang="en-IN" sz="900" b="0" i="0" u="none" strike="noStrike" dirty="0">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5911" marR="5911" marT="5911" marB="0" anchor="ctr"/>
                </a:tc>
                <a:tc vMerge="1">
                  <a:txBody>
                    <a:bodyPr/>
                    <a:lstStyle/>
                    <a:p>
                      <a:endParaRPr lang="en-IN"/>
                    </a:p>
                  </a:txBody>
                  <a:tcPr/>
                </a:tc>
                <a:tc>
                  <a:txBody>
                    <a:bodyPr/>
                    <a:lstStyle/>
                    <a:p>
                      <a:pPr algn="ctr" fontAlgn="b"/>
                      <a:r>
                        <a:rPr lang="en-IN" sz="900" u="none" strike="noStrike">
                          <a:effectLst/>
                        </a:rPr>
                        <a:t>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3454226185"/>
                  </a:ext>
                </a:extLst>
              </a:tr>
              <a:tr h="375457">
                <a:tc>
                  <a:txBody>
                    <a:bodyPr/>
                    <a:lstStyle/>
                    <a:p>
                      <a:pPr algn="ctr" fontAlgn="ctr"/>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Intensity</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Continoues vs Discrete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Binary Logistic Regression</a:t>
                      </a:r>
                      <a:endParaRPr lang="en-IN" sz="900" b="0" i="0" u="none" strike="noStrike">
                        <a:solidFill>
                          <a:srgbClr val="000000"/>
                        </a:solidFill>
                        <a:effectLst/>
                        <a:latin typeface="Calibri" panose="020F0502020204030204" pitchFamily="34" charset="0"/>
                      </a:endParaRPr>
                    </a:p>
                  </a:txBody>
                  <a:tcPr marL="5911" marR="5911" marT="5911" marB="0" anchor="ctr"/>
                </a:tc>
                <a:tc vMerge="1">
                  <a:txBody>
                    <a:bodyPr/>
                    <a:lstStyle/>
                    <a:p>
                      <a:endParaRPr lang="en-IN"/>
                    </a:p>
                  </a:txBody>
                  <a:tcPr/>
                </a:tc>
                <a:tc>
                  <a:txBody>
                    <a:bodyPr/>
                    <a:lstStyle/>
                    <a:p>
                      <a:pPr algn="ctr" fontAlgn="b"/>
                      <a:r>
                        <a:rPr lang="en-IN" sz="900" u="none" strike="noStrike">
                          <a:effectLst/>
                        </a:rPr>
                        <a:t>No 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1080008817"/>
                  </a:ext>
                </a:extLst>
              </a:tr>
              <a:tr h="191688">
                <a:tc>
                  <a:txBody>
                    <a:bodyPr/>
                    <a:lstStyle/>
                    <a:p>
                      <a:pPr algn="ctr" fontAlgn="ctr"/>
                      <a:r>
                        <a:rPr lang="en-IN" sz="900" u="none" strike="noStrike">
                          <a:effectLst/>
                        </a:rPr>
                        <a:t>4</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Contactable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5911" marR="5911" marT="5911" marB="0" anchor="ctr"/>
                </a:tc>
                <a:tc vMerge="1">
                  <a:txBody>
                    <a:bodyPr/>
                    <a:lstStyle/>
                    <a:p>
                      <a:endParaRPr lang="en-IN"/>
                    </a:p>
                  </a:txBody>
                  <a:tcPr/>
                </a:tc>
                <a:tc>
                  <a:txBody>
                    <a:bodyPr/>
                    <a:lstStyle/>
                    <a:p>
                      <a:pPr algn="ctr" fontAlgn="b"/>
                      <a:r>
                        <a:rPr lang="en-IN" sz="900" u="none" strike="noStrike">
                          <a:effectLst/>
                        </a:rPr>
                        <a:t>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1377373015"/>
                  </a:ext>
                </a:extLst>
              </a:tr>
              <a:tr h="191688">
                <a:tc>
                  <a:txBody>
                    <a:bodyPr/>
                    <a:lstStyle/>
                    <a:p>
                      <a:pPr algn="ctr" fontAlgn="ctr"/>
                      <a:r>
                        <a:rPr lang="en-IN" sz="900" u="none" strike="noStrike">
                          <a:effectLst/>
                        </a:rPr>
                        <a:t>5</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PTP Generated</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5911" marR="5911" marT="5911" marB="0" anchor="ctr"/>
                </a:tc>
                <a:tc vMerge="1">
                  <a:txBody>
                    <a:bodyPr/>
                    <a:lstStyle/>
                    <a:p>
                      <a:endParaRPr lang="en-IN"/>
                    </a:p>
                  </a:txBody>
                  <a:tcPr/>
                </a:tc>
                <a:tc>
                  <a:txBody>
                    <a:bodyPr/>
                    <a:lstStyle/>
                    <a:p>
                      <a:pPr algn="ctr" fontAlgn="b"/>
                      <a:r>
                        <a:rPr lang="en-IN" sz="900" u="none" strike="noStrike">
                          <a:effectLst/>
                        </a:rPr>
                        <a:t>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3345699621"/>
                  </a:ext>
                </a:extLst>
              </a:tr>
              <a:tr h="191688">
                <a:tc>
                  <a:txBody>
                    <a:bodyPr/>
                    <a:lstStyle/>
                    <a:p>
                      <a:pPr algn="ctr" fontAlgn="ctr"/>
                      <a:r>
                        <a:rPr lang="en-IN" sz="900" u="none" strike="noStrike">
                          <a:effectLst/>
                        </a:rPr>
                        <a:t>6</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Zone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5911" marR="5911" marT="5911" marB="0" anchor="ctr"/>
                </a:tc>
                <a:tc vMerge="1">
                  <a:txBody>
                    <a:bodyPr/>
                    <a:lstStyle/>
                    <a:p>
                      <a:endParaRPr lang="en-IN"/>
                    </a:p>
                  </a:txBody>
                  <a:tcPr/>
                </a:tc>
                <a:tc>
                  <a:txBody>
                    <a:bodyPr/>
                    <a:lstStyle/>
                    <a:p>
                      <a:pPr algn="ctr" fontAlgn="b"/>
                      <a:r>
                        <a:rPr lang="en-IN" sz="900" u="none" strike="noStrike">
                          <a:effectLst/>
                        </a:rPr>
                        <a:t>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38141697"/>
                  </a:ext>
                </a:extLst>
              </a:tr>
              <a:tr h="375457">
                <a:tc>
                  <a:txBody>
                    <a:bodyPr/>
                    <a:lstStyle/>
                    <a:p>
                      <a:pPr algn="ctr" fontAlgn="ctr"/>
                      <a:r>
                        <a:rPr lang="en-IN" sz="900" u="none" strike="noStrike">
                          <a:effectLst/>
                        </a:rPr>
                        <a:t>7</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Tenure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Continoues vs Discrete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Binary Logistic Regression</a:t>
                      </a:r>
                      <a:endParaRPr lang="en-IN" sz="900" b="0" i="0" u="none" strike="noStrike">
                        <a:solidFill>
                          <a:srgbClr val="000000"/>
                        </a:solidFill>
                        <a:effectLst/>
                        <a:latin typeface="Calibri" panose="020F0502020204030204" pitchFamily="34" charset="0"/>
                      </a:endParaRPr>
                    </a:p>
                  </a:txBody>
                  <a:tcPr marL="5911" marR="5911" marT="5911" marB="0" anchor="ctr"/>
                </a:tc>
                <a:tc vMerge="1">
                  <a:txBody>
                    <a:bodyPr/>
                    <a:lstStyle/>
                    <a:p>
                      <a:endParaRPr lang="en-IN"/>
                    </a:p>
                  </a:txBody>
                  <a:tcPr/>
                </a:tc>
                <a:tc>
                  <a:txBody>
                    <a:bodyPr/>
                    <a:lstStyle/>
                    <a:p>
                      <a:pPr algn="ctr" fontAlgn="b"/>
                      <a:r>
                        <a:rPr lang="en-IN" sz="900" u="none" strike="noStrike">
                          <a:effectLst/>
                        </a:rPr>
                        <a:t>No 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917180763"/>
                  </a:ext>
                </a:extLst>
              </a:tr>
              <a:tr h="191688">
                <a:tc>
                  <a:txBody>
                    <a:bodyPr/>
                    <a:lstStyle/>
                    <a:p>
                      <a:pPr algn="ctr" fontAlgn="ctr"/>
                      <a:r>
                        <a:rPr lang="en-IN" sz="900" u="none" strike="noStrike">
                          <a:effectLst/>
                        </a:rPr>
                        <a:t>8</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TL</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5911" marR="5911" marT="5911" marB="0" anchor="ctr"/>
                </a:tc>
                <a:tc vMerge="1">
                  <a:txBody>
                    <a:bodyPr/>
                    <a:lstStyle/>
                    <a:p>
                      <a:endParaRPr lang="en-IN"/>
                    </a:p>
                  </a:txBody>
                  <a:tcPr/>
                </a:tc>
                <a:tc>
                  <a:txBody>
                    <a:bodyPr/>
                    <a:lstStyle/>
                    <a:p>
                      <a:pPr algn="ctr" fontAlgn="b"/>
                      <a:r>
                        <a:rPr lang="en-IN" sz="900" u="none" strike="noStrike">
                          <a:effectLst/>
                        </a:rPr>
                        <a:t>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1448433619"/>
                  </a:ext>
                </a:extLst>
              </a:tr>
              <a:tr h="375457">
                <a:tc>
                  <a:txBody>
                    <a:bodyPr/>
                    <a:lstStyle/>
                    <a:p>
                      <a:pPr algn="ctr" fontAlgn="ctr"/>
                      <a:r>
                        <a:rPr lang="en-IN" sz="900" u="none" strike="noStrike">
                          <a:effectLst/>
                        </a:rPr>
                        <a:t>9</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Training Hours</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Continoues vs Continoues</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Regression Analysis</a:t>
                      </a:r>
                      <a:endParaRPr lang="en-IN" sz="900" b="0" i="0" u="none" strike="noStrike">
                        <a:solidFill>
                          <a:srgbClr val="000000"/>
                        </a:solidFill>
                        <a:effectLst/>
                        <a:latin typeface="Calibri" panose="020F0502020204030204" pitchFamily="34" charset="0"/>
                      </a:endParaRPr>
                    </a:p>
                  </a:txBody>
                  <a:tcPr marL="5911" marR="5911" marT="5911" marB="0" anchor="ctr"/>
                </a:tc>
                <a:tc rowSpan="2">
                  <a:txBody>
                    <a:bodyPr/>
                    <a:lstStyle/>
                    <a:p>
                      <a:pPr algn="ctr" fontAlgn="ctr"/>
                      <a:r>
                        <a:rPr lang="en-IN" sz="900" u="none" strike="noStrike">
                          <a:effectLst/>
                        </a:rPr>
                        <a:t>Inadequate training for team leaders and agents.</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b"/>
                      <a:r>
                        <a:rPr lang="en-IN" sz="900" u="none" strike="noStrike">
                          <a:effectLst/>
                        </a:rPr>
                        <a:t>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2860998770"/>
                  </a:ext>
                </a:extLst>
              </a:tr>
              <a:tr h="375457">
                <a:tc>
                  <a:txBody>
                    <a:bodyPr/>
                    <a:lstStyle/>
                    <a:p>
                      <a:pPr algn="ctr" fontAlgn="ctr"/>
                      <a:r>
                        <a:rPr lang="en-IN" sz="900" u="none" strike="noStrike">
                          <a:effectLst/>
                        </a:rPr>
                        <a:t>10</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Training Score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Continoues vs Continoues</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Regression Analysis</a:t>
                      </a:r>
                      <a:endParaRPr lang="en-IN" sz="900" b="0" i="0" u="none" strike="noStrike">
                        <a:solidFill>
                          <a:srgbClr val="000000"/>
                        </a:solidFill>
                        <a:effectLst/>
                        <a:latin typeface="Calibri" panose="020F0502020204030204" pitchFamily="34" charset="0"/>
                      </a:endParaRPr>
                    </a:p>
                  </a:txBody>
                  <a:tcPr marL="5911" marR="5911" marT="5911" marB="0" anchor="ctr"/>
                </a:tc>
                <a:tc vMerge="1">
                  <a:txBody>
                    <a:bodyPr/>
                    <a:lstStyle/>
                    <a:p>
                      <a:endParaRPr lang="en-IN"/>
                    </a:p>
                  </a:txBody>
                  <a:tcPr/>
                </a:tc>
                <a:tc>
                  <a:txBody>
                    <a:bodyPr/>
                    <a:lstStyle/>
                    <a:p>
                      <a:pPr algn="ctr" fontAlgn="b"/>
                      <a:r>
                        <a:rPr lang="en-IN" sz="900" u="none" strike="noStrike">
                          <a:effectLst/>
                        </a:rPr>
                        <a:t>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1704152451"/>
                  </a:ext>
                </a:extLst>
              </a:tr>
              <a:tr h="191688">
                <a:tc>
                  <a:txBody>
                    <a:bodyPr/>
                    <a:lstStyle/>
                    <a:p>
                      <a:pPr algn="ctr" fontAlgn="ctr"/>
                      <a:r>
                        <a:rPr lang="en-IN" sz="900" u="none" strike="noStrike">
                          <a:effectLst/>
                        </a:rPr>
                        <a:t>11</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Gross o/s Category</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Discrete vs Discrete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Chi square Test</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POS Band categorization is not proper</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b"/>
                      <a:r>
                        <a:rPr lang="en-IN" sz="900" u="none" strike="noStrike">
                          <a:effectLst/>
                        </a:rPr>
                        <a:t>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1157819194"/>
                  </a:ext>
                </a:extLst>
              </a:tr>
              <a:tr h="375457">
                <a:tc>
                  <a:txBody>
                    <a:bodyPr/>
                    <a:lstStyle/>
                    <a:p>
                      <a:pPr algn="ctr" fontAlgn="ctr"/>
                      <a:r>
                        <a:rPr lang="en-IN" sz="900" u="none" strike="noStrike">
                          <a:effectLst/>
                        </a:rPr>
                        <a:t>12</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Agent Tenure</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Continoues vs Continoues</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Regression Analysis</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 New agent is performing relatively low</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b"/>
                      <a:r>
                        <a:rPr lang="en-IN" sz="900" u="none" strike="noStrike">
                          <a:effectLst/>
                        </a:rPr>
                        <a:t>Impact</a:t>
                      </a:r>
                      <a:endParaRPr lang="en-IN" sz="900" b="0" i="0" u="none" strike="noStrike">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2269218788"/>
                  </a:ext>
                </a:extLst>
              </a:tr>
              <a:tr h="375457">
                <a:tc>
                  <a:txBody>
                    <a:bodyPr/>
                    <a:lstStyle/>
                    <a:p>
                      <a:pPr algn="ctr" fontAlgn="ctr"/>
                      <a:r>
                        <a:rPr lang="en-IN" sz="900" u="none" strike="noStrike">
                          <a:effectLst/>
                        </a:rPr>
                        <a:t>13</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Difficult Customer Handled</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Continoues vs Continoues</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Regression Analysis</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ctr"/>
                      <a:r>
                        <a:rPr lang="en-IN" sz="900" u="none" strike="noStrike">
                          <a:effectLst/>
                        </a:rPr>
                        <a:t>Insufficient focus on handling difficult customers.</a:t>
                      </a:r>
                      <a:endParaRPr lang="en-IN" sz="900" b="0" i="0" u="none" strike="noStrike">
                        <a:solidFill>
                          <a:srgbClr val="000000"/>
                        </a:solidFill>
                        <a:effectLst/>
                        <a:latin typeface="Calibri" panose="020F0502020204030204" pitchFamily="34" charset="0"/>
                      </a:endParaRPr>
                    </a:p>
                  </a:txBody>
                  <a:tcPr marL="5911" marR="5911" marT="5911" marB="0" anchor="ctr"/>
                </a:tc>
                <a:tc>
                  <a:txBody>
                    <a:bodyPr/>
                    <a:lstStyle/>
                    <a:p>
                      <a:pPr algn="ctr" fontAlgn="b"/>
                      <a:r>
                        <a:rPr lang="en-IN" sz="900" u="none" strike="noStrike" dirty="0">
                          <a:effectLst/>
                        </a:rPr>
                        <a:t>Impact</a:t>
                      </a:r>
                      <a:endParaRPr lang="en-IN" sz="900" b="0" i="0" u="none" strike="noStrike" dirty="0">
                        <a:solidFill>
                          <a:srgbClr val="000000"/>
                        </a:solidFill>
                        <a:effectLst/>
                        <a:latin typeface="Calibri" panose="020F0502020204030204" pitchFamily="34" charset="0"/>
                      </a:endParaRPr>
                    </a:p>
                  </a:txBody>
                  <a:tcPr marL="5911" marR="5911" marT="5911" marB="0" anchor="ctr"/>
                </a:tc>
                <a:extLst>
                  <a:ext uri="{0D108BD9-81ED-4DB2-BD59-A6C34878D82A}">
                    <a16:rowId xmlns:a16="http://schemas.microsoft.com/office/drawing/2014/main" val="25061486"/>
                  </a:ext>
                </a:extLst>
              </a:tr>
            </a:tbl>
          </a:graphicData>
        </a:graphic>
      </p:graphicFrame>
    </p:spTree>
    <p:extLst>
      <p:ext uri="{BB962C8B-B14F-4D97-AF65-F5344CB8AC3E}">
        <p14:creationId xmlns:p14="http://schemas.microsoft.com/office/powerpoint/2010/main" val="14659985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smtClean="0">
                <a:latin typeface="Times New Roman" panose="02020603050405020304" pitchFamily="18" charset="0"/>
                <a:cs typeface="Times New Roman" panose="02020603050405020304" pitchFamily="18" charset="0"/>
              </a:rPr>
              <a:t>Improve</a:t>
            </a:r>
            <a:endParaRPr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spTree>
    <p:extLst>
      <p:ext uri="{BB962C8B-B14F-4D97-AF65-F5344CB8AC3E}">
        <p14:creationId xmlns:p14="http://schemas.microsoft.com/office/powerpoint/2010/main" val="17221010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803821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Brainstorming Exercise : Potential Solutions</a:t>
            </a:r>
            <a:endParaRPr lang="en-GB" sz="1800" dirty="0">
              <a:solidFill>
                <a:schemeClr val="tx1"/>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55630196"/>
              </p:ext>
            </p:extLst>
          </p:nvPr>
        </p:nvGraphicFramePr>
        <p:xfrm>
          <a:off x="311148" y="609600"/>
          <a:ext cx="8591846" cy="4210492"/>
        </p:xfrm>
        <a:graphic>
          <a:graphicData uri="http://schemas.openxmlformats.org/drawingml/2006/table">
            <a:tbl>
              <a:tblPr>
                <a:tableStyleId>{5C22544A-7EE6-4342-B048-85BDC9FD1C3A}</a:tableStyleId>
              </a:tblPr>
              <a:tblGrid>
                <a:gridCol w="541219">
                  <a:extLst>
                    <a:ext uri="{9D8B030D-6E8A-4147-A177-3AD203B41FA5}">
                      <a16:colId xmlns:a16="http://schemas.microsoft.com/office/drawing/2014/main" val="3142678879"/>
                    </a:ext>
                  </a:extLst>
                </a:gridCol>
                <a:gridCol w="3258587">
                  <a:extLst>
                    <a:ext uri="{9D8B030D-6E8A-4147-A177-3AD203B41FA5}">
                      <a16:colId xmlns:a16="http://schemas.microsoft.com/office/drawing/2014/main" val="1315760439"/>
                    </a:ext>
                  </a:extLst>
                </a:gridCol>
                <a:gridCol w="4792040">
                  <a:extLst>
                    <a:ext uri="{9D8B030D-6E8A-4147-A177-3AD203B41FA5}">
                      <a16:colId xmlns:a16="http://schemas.microsoft.com/office/drawing/2014/main" val="395000951"/>
                    </a:ext>
                  </a:extLst>
                </a:gridCol>
              </a:tblGrid>
              <a:tr h="247709">
                <a:tc>
                  <a:txBody>
                    <a:bodyPr/>
                    <a:lstStyle/>
                    <a:p>
                      <a:pPr algn="ctr" fontAlgn="ctr"/>
                      <a:r>
                        <a:rPr lang="en-IN" sz="1000" b="1" u="none" strike="noStrike" dirty="0">
                          <a:solidFill>
                            <a:schemeClr val="bg2"/>
                          </a:solidFill>
                          <a:effectLst/>
                        </a:rPr>
                        <a:t>No.</a:t>
                      </a:r>
                      <a:endParaRPr lang="en-IN" sz="1000" b="1" i="0" u="none" strike="noStrike" dirty="0">
                        <a:solidFill>
                          <a:schemeClr val="bg2"/>
                        </a:solidFill>
                        <a:effectLst/>
                        <a:latin typeface="Calibri" panose="020F0502020204030204" pitchFamily="34" charset="0"/>
                      </a:endParaRPr>
                    </a:p>
                  </a:txBody>
                  <a:tcPr marL="6710" marR="6710" marT="6710" marB="0" anchor="ctr">
                    <a:solidFill>
                      <a:schemeClr val="tx1"/>
                    </a:solidFill>
                  </a:tcPr>
                </a:tc>
                <a:tc>
                  <a:txBody>
                    <a:bodyPr/>
                    <a:lstStyle/>
                    <a:p>
                      <a:pPr algn="ctr" fontAlgn="ctr"/>
                      <a:r>
                        <a:rPr lang="en-IN" sz="1000" b="1" u="none" strike="noStrike" dirty="0">
                          <a:solidFill>
                            <a:schemeClr val="bg2"/>
                          </a:solidFill>
                          <a:effectLst/>
                        </a:rPr>
                        <a:t>Confirmed causes</a:t>
                      </a:r>
                      <a:endParaRPr lang="en-IN" sz="1000" b="1" i="0" u="none" strike="noStrike" dirty="0">
                        <a:solidFill>
                          <a:schemeClr val="bg2"/>
                        </a:solidFill>
                        <a:effectLst/>
                        <a:latin typeface="Calibri" panose="020F0502020204030204" pitchFamily="34" charset="0"/>
                      </a:endParaRPr>
                    </a:p>
                  </a:txBody>
                  <a:tcPr marL="6710" marR="6710" marT="6710" marB="0" anchor="ctr">
                    <a:solidFill>
                      <a:schemeClr val="tx1"/>
                    </a:solidFill>
                  </a:tcPr>
                </a:tc>
                <a:tc>
                  <a:txBody>
                    <a:bodyPr/>
                    <a:lstStyle/>
                    <a:p>
                      <a:pPr algn="ctr" fontAlgn="ctr"/>
                      <a:r>
                        <a:rPr lang="en-IN" sz="1000" b="1" u="none" strike="noStrike" dirty="0">
                          <a:solidFill>
                            <a:schemeClr val="bg2"/>
                          </a:solidFill>
                          <a:effectLst/>
                        </a:rPr>
                        <a:t>Potential Solution</a:t>
                      </a:r>
                      <a:endParaRPr lang="en-IN" sz="1000" b="1" i="0" u="none" strike="noStrike" dirty="0">
                        <a:solidFill>
                          <a:schemeClr val="bg2"/>
                        </a:solidFill>
                        <a:effectLst/>
                        <a:latin typeface="Calibri" panose="020F0502020204030204" pitchFamily="34" charset="0"/>
                      </a:endParaRPr>
                    </a:p>
                  </a:txBody>
                  <a:tcPr marL="6710" marR="6710" marT="6710" marB="0" anchor="ctr">
                    <a:solidFill>
                      <a:schemeClr val="tx1"/>
                    </a:solidFill>
                  </a:tcPr>
                </a:tc>
                <a:extLst>
                  <a:ext uri="{0D108BD9-81ED-4DB2-BD59-A6C34878D82A}">
                    <a16:rowId xmlns:a16="http://schemas.microsoft.com/office/drawing/2014/main" val="1068933858"/>
                  </a:ext>
                </a:extLst>
              </a:tr>
              <a:tr h="674600">
                <a:tc>
                  <a:txBody>
                    <a:bodyPr/>
                    <a:lstStyle/>
                    <a:p>
                      <a:pPr algn="ctr" fontAlgn="ctr"/>
                      <a:r>
                        <a:rPr lang="en-IN" sz="1000" u="none" strike="noStrike">
                          <a:effectLst/>
                        </a:rPr>
                        <a:t>1</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ctr" fontAlgn="ctr"/>
                      <a:r>
                        <a:rPr lang="en-IN" sz="1000" u="none" strike="noStrike" dirty="0">
                          <a:effectLst/>
                        </a:rPr>
                        <a:t>Non-availability of analytical solution to build dialling strategy</a:t>
                      </a:r>
                      <a:endParaRPr lang="en-IN" sz="1000" b="0" i="0" u="none" strike="noStrike" dirty="0">
                        <a:solidFill>
                          <a:srgbClr val="000000"/>
                        </a:solidFill>
                        <a:effectLst/>
                        <a:latin typeface="Calibri" panose="020F0502020204030204" pitchFamily="34" charset="0"/>
                      </a:endParaRPr>
                    </a:p>
                  </a:txBody>
                  <a:tcPr marL="6710" marR="6710" marT="6710" marB="0" anchor="ctr"/>
                </a:tc>
                <a:tc>
                  <a:txBody>
                    <a:bodyPr/>
                    <a:lstStyle/>
                    <a:p>
                      <a:pPr algn="l" fontAlgn="ctr"/>
                      <a:r>
                        <a:rPr lang="en-IN" sz="1000" u="none" strike="noStrike">
                          <a:effectLst/>
                        </a:rPr>
                        <a:t>1. Develop or acquire a robust analytical tool that can analyze past call data and customer behavior to optimize dialing strategies.</a:t>
                      </a:r>
                      <a:br>
                        <a:rPr lang="en-IN" sz="1000" u="none" strike="noStrike">
                          <a:effectLst/>
                        </a:rPr>
                      </a:br>
                      <a:r>
                        <a:rPr lang="en-IN" sz="1000" u="none" strike="noStrike">
                          <a:effectLst/>
                        </a:rPr>
                        <a:t>2. Engage data scientists or analysts to create predictive models for effective dialing strategies.</a:t>
                      </a:r>
                      <a:endParaRPr lang="en-IN" sz="1000" b="0" i="0" u="none" strike="noStrike">
                        <a:solidFill>
                          <a:srgbClr val="000000"/>
                        </a:solidFill>
                        <a:effectLst/>
                        <a:latin typeface="Calibri" panose="020F0502020204030204" pitchFamily="34" charset="0"/>
                      </a:endParaRPr>
                    </a:p>
                  </a:txBody>
                  <a:tcPr marL="6710" marR="6710" marT="6710" marB="0" anchor="ctr"/>
                </a:tc>
                <a:extLst>
                  <a:ext uri="{0D108BD9-81ED-4DB2-BD59-A6C34878D82A}">
                    <a16:rowId xmlns:a16="http://schemas.microsoft.com/office/drawing/2014/main" val="3341296738"/>
                  </a:ext>
                </a:extLst>
              </a:tr>
              <a:tr h="528813">
                <a:tc>
                  <a:txBody>
                    <a:bodyPr/>
                    <a:lstStyle/>
                    <a:p>
                      <a:pPr algn="ctr" fontAlgn="ctr"/>
                      <a:r>
                        <a:rPr lang="en-IN" sz="1000" u="none" strike="noStrike">
                          <a:effectLst/>
                        </a:rPr>
                        <a:t>2</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ctr" fontAlgn="ctr"/>
                      <a:r>
                        <a:rPr lang="en-IN" sz="1000" u="none" strike="noStrike" dirty="0">
                          <a:effectLst/>
                        </a:rPr>
                        <a:t>Non-availability of analytical solution to build </a:t>
                      </a:r>
                      <a:r>
                        <a:rPr lang="en-IN" sz="1000" u="none" strike="noStrike" dirty="0" smtClean="0">
                          <a:effectLst/>
                        </a:rPr>
                        <a:t>referral </a:t>
                      </a:r>
                      <a:r>
                        <a:rPr lang="en-IN" sz="1000" u="none" strike="noStrike" dirty="0">
                          <a:effectLst/>
                        </a:rPr>
                        <a:t>strategy</a:t>
                      </a:r>
                      <a:endParaRPr lang="en-IN" sz="1000" b="0" i="0" u="none" strike="noStrike" dirty="0">
                        <a:solidFill>
                          <a:srgbClr val="000000"/>
                        </a:solidFill>
                        <a:effectLst/>
                        <a:latin typeface="Calibri" panose="020F0502020204030204" pitchFamily="34" charset="0"/>
                      </a:endParaRPr>
                    </a:p>
                  </a:txBody>
                  <a:tcPr marL="6710" marR="6710" marT="6710" marB="0" anchor="ctr"/>
                </a:tc>
                <a:tc>
                  <a:txBody>
                    <a:bodyPr/>
                    <a:lstStyle/>
                    <a:p>
                      <a:pPr algn="l" fontAlgn="ctr"/>
                      <a:r>
                        <a:rPr lang="en-IN" sz="1000" u="none" strike="noStrike">
                          <a:effectLst/>
                        </a:rPr>
                        <a:t>1.  Implement a referral management system that utilizes analytics to identify potential referral opportunities based on customer behavior and satisfaction scores.</a:t>
                      </a:r>
                      <a:br>
                        <a:rPr lang="en-IN" sz="1000" u="none" strike="noStrike">
                          <a:effectLst/>
                        </a:rPr>
                      </a:br>
                      <a:r>
                        <a:rPr lang="en-IN" sz="1000" u="none" strike="noStrike">
                          <a:effectLst/>
                        </a:rPr>
                        <a:t>2. Train staff on utilizing data-driven referral techniques.</a:t>
                      </a:r>
                      <a:endParaRPr lang="en-IN" sz="1000" b="0" i="0" u="none" strike="noStrike">
                        <a:solidFill>
                          <a:srgbClr val="000000"/>
                        </a:solidFill>
                        <a:effectLst/>
                        <a:latin typeface="Calibri" panose="020F0502020204030204" pitchFamily="34" charset="0"/>
                      </a:endParaRPr>
                    </a:p>
                  </a:txBody>
                  <a:tcPr marL="6710" marR="6710" marT="6710" marB="0" anchor="ctr"/>
                </a:tc>
                <a:extLst>
                  <a:ext uri="{0D108BD9-81ED-4DB2-BD59-A6C34878D82A}">
                    <a16:rowId xmlns:a16="http://schemas.microsoft.com/office/drawing/2014/main" val="2743030399"/>
                  </a:ext>
                </a:extLst>
              </a:tr>
              <a:tr h="674600">
                <a:tc>
                  <a:txBody>
                    <a:bodyPr/>
                    <a:lstStyle/>
                    <a:p>
                      <a:pPr algn="ctr" fontAlgn="ctr"/>
                      <a:r>
                        <a:rPr lang="en-IN" sz="1000" u="none" strike="noStrike">
                          <a:effectLst/>
                        </a:rPr>
                        <a:t>3</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ctr" fontAlgn="ctr"/>
                      <a:r>
                        <a:rPr lang="en-IN" sz="1000" u="none" strike="noStrike">
                          <a:effectLst/>
                        </a:rPr>
                        <a:t>Inadequate training for team leaders and agents.</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l" fontAlgn="ctr"/>
                      <a:r>
                        <a:rPr lang="en-IN" sz="1000" u="none" strike="noStrike">
                          <a:effectLst/>
                        </a:rPr>
                        <a:t>1. Establish a comprehensive training program for team leaders and agents that includes customer service skills, and conflict resolution techniques.</a:t>
                      </a:r>
                      <a:br>
                        <a:rPr lang="en-IN" sz="1000" u="none" strike="noStrike">
                          <a:effectLst/>
                        </a:rPr>
                      </a:br>
                      <a:r>
                        <a:rPr lang="en-IN" sz="1000" u="none" strike="noStrike">
                          <a:effectLst/>
                        </a:rPr>
                        <a:t>2. Implement regular training refreshers and mentorship programs for ongoing support.</a:t>
                      </a:r>
                      <a:endParaRPr lang="en-IN" sz="1000" b="0" i="0" u="none" strike="noStrike">
                        <a:solidFill>
                          <a:srgbClr val="000000"/>
                        </a:solidFill>
                        <a:effectLst/>
                        <a:latin typeface="Calibri" panose="020F0502020204030204" pitchFamily="34" charset="0"/>
                      </a:endParaRPr>
                    </a:p>
                  </a:txBody>
                  <a:tcPr marL="6710" marR="6710" marT="6710" marB="0" anchor="ctr"/>
                </a:tc>
                <a:extLst>
                  <a:ext uri="{0D108BD9-81ED-4DB2-BD59-A6C34878D82A}">
                    <a16:rowId xmlns:a16="http://schemas.microsoft.com/office/drawing/2014/main" val="3587526918"/>
                  </a:ext>
                </a:extLst>
              </a:tr>
              <a:tr h="705085">
                <a:tc>
                  <a:txBody>
                    <a:bodyPr/>
                    <a:lstStyle/>
                    <a:p>
                      <a:pPr algn="ctr" fontAlgn="ctr"/>
                      <a:r>
                        <a:rPr lang="en-IN" sz="1000" u="none" strike="noStrike">
                          <a:effectLst/>
                        </a:rPr>
                        <a:t>4</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ctr" fontAlgn="ctr"/>
                      <a:r>
                        <a:rPr lang="en-IN" sz="1000" u="none" strike="noStrike">
                          <a:effectLst/>
                        </a:rPr>
                        <a:t>POS Band categorization is not proper</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l" fontAlgn="ctr"/>
                      <a:r>
                        <a:rPr lang="en-IN" sz="1000" u="none" strike="noStrike">
                          <a:effectLst/>
                        </a:rPr>
                        <a:t>1. Review and update the POS Band categorization criteria based on customer needs and behaviors.</a:t>
                      </a:r>
                      <a:br>
                        <a:rPr lang="en-IN" sz="1000" u="none" strike="noStrike">
                          <a:effectLst/>
                        </a:rPr>
                      </a:br>
                      <a:r>
                        <a:rPr lang="en-IN" sz="1000" u="none" strike="noStrike">
                          <a:effectLst/>
                        </a:rPr>
                        <a:t>2. Involve cross-functional teams to ensure all perspectives are considered during the categorization process.</a:t>
                      </a:r>
                      <a:endParaRPr lang="en-IN" sz="1000" b="0" i="0" u="none" strike="noStrike">
                        <a:solidFill>
                          <a:srgbClr val="000000"/>
                        </a:solidFill>
                        <a:effectLst/>
                        <a:latin typeface="Calibri" panose="020F0502020204030204" pitchFamily="34" charset="0"/>
                      </a:endParaRPr>
                    </a:p>
                  </a:txBody>
                  <a:tcPr marL="6710" marR="6710" marT="6710" marB="0" anchor="ctr"/>
                </a:tc>
                <a:extLst>
                  <a:ext uri="{0D108BD9-81ED-4DB2-BD59-A6C34878D82A}">
                    <a16:rowId xmlns:a16="http://schemas.microsoft.com/office/drawing/2014/main" val="2576889343"/>
                  </a:ext>
                </a:extLst>
              </a:tr>
              <a:tr h="674600">
                <a:tc>
                  <a:txBody>
                    <a:bodyPr/>
                    <a:lstStyle/>
                    <a:p>
                      <a:pPr algn="ctr" fontAlgn="ctr"/>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ctr" fontAlgn="ctr"/>
                      <a:r>
                        <a:rPr lang="en-IN" sz="1000" u="none" strike="noStrike">
                          <a:effectLst/>
                        </a:rPr>
                        <a:t> New agent is performing relatively low</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l" fontAlgn="ctr"/>
                      <a:r>
                        <a:rPr lang="en-IN" sz="1000" u="none" strike="noStrike">
                          <a:effectLst/>
                        </a:rPr>
                        <a:t>1. Implement a structured onboarding program that includes shadowing experienced agents, hands-on training, and gradual increase in responsibility.</a:t>
                      </a:r>
                      <a:br>
                        <a:rPr lang="en-IN" sz="1000" u="none" strike="noStrike">
                          <a:effectLst/>
                        </a:rPr>
                      </a:br>
                      <a:r>
                        <a:rPr lang="en-IN" sz="1000" u="none" strike="noStrike">
                          <a:effectLst/>
                        </a:rPr>
                        <a:t>2. Provide ongoing performance feedback and coaching tailored to each new agent's needs.</a:t>
                      </a:r>
                      <a:endParaRPr lang="en-IN" sz="1000" b="0" i="0" u="none" strike="noStrike">
                        <a:solidFill>
                          <a:srgbClr val="000000"/>
                        </a:solidFill>
                        <a:effectLst/>
                        <a:latin typeface="Calibri" panose="020F0502020204030204" pitchFamily="34" charset="0"/>
                      </a:endParaRPr>
                    </a:p>
                  </a:txBody>
                  <a:tcPr marL="6710" marR="6710" marT="6710" marB="0" anchor="ctr"/>
                </a:tc>
                <a:extLst>
                  <a:ext uri="{0D108BD9-81ED-4DB2-BD59-A6C34878D82A}">
                    <a16:rowId xmlns:a16="http://schemas.microsoft.com/office/drawing/2014/main" val="3499934541"/>
                  </a:ext>
                </a:extLst>
              </a:tr>
              <a:tr h="705085">
                <a:tc>
                  <a:txBody>
                    <a:bodyPr/>
                    <a:lstStyle/>
                    <a:p>
                      <a:pPr algn="ctr" fontAlgn="ctr"/>
                      <a:r>
                        <a:rPr lang="en-IN" sz="1000" u="none" strike="noStrike">
                          <a:effectLst/>
                        </a:rPr>
                        <a:t>6</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ctr" fontAlgn="ctr"/>
                      <a:r>
                        <a:rPr lang="en-IN" sz="1000" u="none" strike="noStrike">
                          <a:effectLst/>
                        </a:rPr>
                        <a:t>Insufficient focus on handling difficult customers.</a:t>
                      </a:r>
                      <a:endParaRPr lang="en-IN" sz="1000" b="0" i="0" u="none" strike="noStrike">
                        <a:solidFill>
                          <a:srgbClr val="000000"/>
                        </a:solidFill>
                        <a:effectLst/>
                        <a:latin typeface="Calibri" panose="020F0502020204030204" pitchFamily="34" charset="0"/>
                      </a:endParaRPr>
                    </a:p>
                  </a:txBody>
                  <a:tcPr marL="6710" marR="6710" marT="6710" marB="0" anchor="ctr"/>
                </a:tc>
                <a:tc>
                  <a:txBody>
                    <a:bodyPr/>
                    <a:lstStyle/>
                    <a:p>
                      <a:pPr algn="l" fontAlgn="ctr"/>
                      <a:r>
                        <a:rPr lang="en-IN" sz="1000" u="none" strike="noStrike" dirty="0">
                          <a:effectLst/>
                        </a:rPr>
                        <a:t>1.  Train agents on specific techniques for managing difficult customers, including active listening, empathy, and de-escalation strategies.</a:t>
                      </a:r>
                      <a:br>
                        <a:rPr lang="en-IN" sz="1000" u="none" strike="noStrike" dirty="0">
                          <a:effectLst/>
                        </a:rPr>
                      </a:br>
                      <a:r>
                        <a:rPr lang="en-IN" sz="1000" u="none" strike="noStrike" dirty="0">
                          <a:effectLst/>
                        </a:rPr>
                        <a:t>2. Implement a feedback mechanism for agents to share challenges and solutions regarding difficult customer interactions.</a:t>
                      </a:r>
                      <a:endParaRPr lang="en-IN" sz="1000" b="0" i="0" u="none" strike="noStrike" dirty="0">
                        <a:solidFill>
                          <a:srgbClr val="000000"/>
                        </a:solidFill>
                        <a:effectLst/>
                        <a:latin typeface="Calibri" panose="020F0502020204030204" pitchFamily="34" charset="0"/>
                      </a:endParaRPr>
                    </a:p>
                  </a:txBody>
                  <a:tcPr marL="6710" marR="6710" marT="6710" marB="0" anchor="ctr"/>
                </a:tc>
                <a:extLst>
                  <a:ext uri="{0D108BD9-81ED-4DB2-BD59-A6C34878D82A}">
                    <a16:rowId xmlns:a16="http://schemas.microsoft.com/office/drawing/2014/main" val="1823702800"/>
                  </a:ext>
                </a:extLst>
              </a:tr>
            </a:tbl>
          </a:graphicData>
        </a:graphic>
      </p:graphicFrame>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Tree>
    <p:extLst>
      <p:ext uri="{BB962C8B-B14F-4D97-AF65-F5344CB8AC3E}">
        <p14:creationId xmlns:p14="http://schemas.microsoft.com/office/powerpoint/2010/main" val="9173563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803821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Solution Selection Matrix</a:t>
            </a:r>
            <a:endParaRPr lang="en-GB" sz="1800"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283030165"/>
              </p:ext>
            </p:extLst>
          </p:nvPr>
        </p:nvGraphicFramePr>
        <p:xfrm>
          <a:off x="311151" y="595424"/>
          <a:ext cx="8520963" cy="4302644"/>
        </p:xfrm>
        <a:graphic>
          <a:graphicData uri="http://schemas.openxmlformats.org/drawingml/2006/table">
            <a:tbl>
              <a:tblPr>
                <a:tableStyleId>{5C22544A-7EE6-4342-B048-85BDC9FD1C3A}</a:tableStyleId>
              </a:tblPr>
              <a:tblGrid>
                <a:gridCol w="428728">
                  <a:extLst>
                    <a:ext uri="{9D8B030D-6E8A-4147-A177-3AD203B41FA5}">
                      <a16:colId xmlns:a16="http://schemas.microsoft.com/office/drawing/2014/main" val="240258424"/>
                    </a:ext>
                  </a:extLst>
                </a:gridCol>
                <a:gridCol w="2581297">
                  <a:extLst>
                    <a:ext uri="{9D8B030D-6E8A-4147-A177-3AD203B41FA5}">
                      <a16:colId xmlns:a16="http://schemas.microsoft.com/office/drawing/2014/main" val="3817412256"/>
                    </a:ext>
                  </a:extLst>
                </a:gridCol>
                <a:gridCol w="3796026">
                  <a:extLst>
                    <a:ext uri="{9D8B030D-6E8A-4147-A177-3AD203B41FA5}">
                      <a16:colId xmlns:a16="http://schemas.microsoft.com/office/drawing/2014/main" val="2721687862"/>
                    </a:ext>
                  </a:extLst>
                </a:gridCol>
                <a:gridCol w="428728">
                  <a:extLst>
                    <a:ext uri="{9D8B030D-6E8A-4147-A177-3AD203B41FA5}">
                      <a16:colId xmlns:a16="http://schemas.microsoft.com/office/drawing/2014/main" val="508474"/>
                    </a:ext>
                  </a:extLst>
                </a:gridCol>
                <a:gridCol w="428728">
                  <a:extLst>
                    <a:ext uri="{9D8B030D-6E8A-4147-A177-3AD203B41FA5}">
                      <a16:colId xmlns:a16="http://schemas.microsoft.com/office/drawing/2014/main" val="2134450884"/>
                    </a:ext>
                  </a:extLst>
                </a:gridCol>
                <a:gridCol w="428728">
                  <a:extLst>
                    <a:ext uri="{9D8B030D-6E8A-4147-A177-3AD203B41FA5}">
                      <a16:colId xmlns:a16="http://schemas.microsoft.com/office/drawing/2014/main" val="248487304"/>
                    </a:ext>
                  </a:extLst>
                </a:gridCol>
                <a:gridCol w="428728">
                  <a:extLst>
                    <a:ext uri="{9D8B030D-6E8A-4147-A177-3AD203B41FA5}">
                      <a16:colId xmlns:a16="http://schemas.microsoft.com/office/drawing/2014/main" val="3850099229"/>
                    </a:ext>
                  </a:extLst>
                </a:gridCol>
              </a:tblGrid>
              <a:tr h="271327">
                <a:tc>
                  <a:txBody>
                    <a:bodyPr/>
                    <a:lstStyle/>
                    <a:p>
                      <a:pPr algn="ctr" fontAlgn="ctr"/>
                      <a:r>
                        <a:rPr lang="en-IN" sz="1000" b="1" u="none" strike="noStrike" dirty="0">
                          <a:solidFill>
                            <a:schemeClr val="bg2"/>
                          </a:solidFill>
                          <a:effectLst/>
                        </a:rPr>
                        <a:t>No.</a:t>
                      </a:r>
                      <a:endParaRPr lang="en-IN" sz="1000" b="1" i="0" u="none" strike="noStrike" dirty="0">
                        <a:solidFill>
                          <a:schemeClr val="bg2"/>
                        </a:solidFill>
                        <a:effectLst/>
                        <a:latin typeface="Calibri" panose="020F0502020204030204" pitchFamily="34" charset="0"/>
                      </a:endParaRPr>
                    </a:p>
                  </a:txBody>
                  <a:tcPr marL="5360" marR="5360" marT="5360" marB="0" anchor="ctr">
                    <a:solidFill>
                      <a:schemeClr val="tx1"/>
                    </a:solidFill>
                  </a:tcPr>
                </a:tc>
                <a:tc>
                  <a:txBody>
                    <a:bodyPr/>
                    <a:lstStyle/>
                    <a:p>
                      <a:pPr algn="ctr" fontAlgn="ctr"/>
                      <a:r>
                        <a:rPr lang="en-IN" sz="1000" b="1" u="none" strike="noStrike" dirty="0">
                          <a:solidFill>
                            <a:schemeClr val="bg2"/>
                          </a:solidFill>
                          <a:effectLst/>
                        </a:rPr>
                        <a:t>Confirmed causes</a:t>
                      </a:r>
                      <a:endParaRPr lang="en-IN" sz="1000" b="1" i="0" u="none" strike="noStrike" dirty="0">
                        <a:solidFill>
                          <a:schemeClr val="bg2"/>
                        </a:solidFill>
                        <a:effectLst/>
                        <a:latin typeface="Calibri" panose="020F0502020204030204" pitchFamily="34" charset="0"/>
                      </a:endParaRPr>
                    </a:p>
                  </a:txBody>
                  <a:tcPr marL="5360" marR="5360" marT="5360" marB="0" anchor="ctr">
                    <a:solidFill>
                      <a:schemeClr val="tx1"/>
                    </a:solidFill>
                  </a:tcPr>
                </a:tc>
                <a:tc>
                  <a:txBody>
                    <a:bodyPr/>
                    <a:lstStyle/>
                    <a:p>
                      <a:pPr algn="ctr" fontAlgn="ctr"/>
                      <a:r>
                        <a:rPr lang="en-IN" sz="1000" b="1" u="none" strike="noStrike" dirty="0">
                          <a:solidFill>
                            <a:schemeClr val="bg2"/>
                          </a:solidFill>
                          <a:effectLst/>
                        </a:rPr>
                        <a:t>Potential Solution</a:t>
                      </a:r>
                      <a:endParaRPr lang="en-IN" sz="1000" b="1" i="0" u="none" strike="noStrike" dirty="0">
                        <a:solidFill>
                          <a:schemeClr val="bg2"/>
                        </a:solidFill>
                        <a:effectLst/>
                        <a:latin typeface="Calibri" panose="020F0502020204030204" pitchFamily="34" charset="0"/>
                      </a:endParaRPr>
                    </a:p>
                  </a:txBody>
                  <a:tcPr marL="5360" marR="5360" marT="5360" marB="0" anchor="ctr">
                    <a:solidFill>
                      <a:schemeClr val="tx1"/>
                    </a:solidFill>
                  </a:tcPr>
                </a:tc>
                <a:tc>
                  <a:txBody>
                    <a:bodyPr/>
                    <a:lstStyle/>
                    <a:p>
                      <a:pPr algn="ctr" fontAlgn="ctr"/>
                      <a:r>
                        <a:rPr lang="en-IN" sz="1000" b="1" u="none" strike="noStrike" dirty="0">
                          <a:solidFill>
                            <a:schemeClr val="bg2"/>
                          </a:solidFill>
                          <a:effectLst/>
                        </a:rPr>
                        <a:t>Impact</a:t>
                      </a:r>
                      <a:endParaRPr lang="en-IN" sz="1000" b="1" i="0" u="none" strike="noStrike" dirty="0">
                        <a:solidFill>
                          <a:schemeClr val="bg2"/>
                        </a:solidFill>
                        <a:effectLst/>
                        <a:latin typeface="Calibri" panose="020F0502020204030204" pitchFamily="34" charset="0"/>
                      </a:endParaRPr>
                    </a:p>
                  </a:txBody>
                  <a:tcPr marL="5360" marR="5360" marT="5360" marB="0" anchor="ctr">
                    <a:solidFill>
                      <a:schemeClr val="tx1"/>
                    </a:solidFill>
                  </a:tcPr>
                </a:tc>
                <a:tc>
                  <a:txBody>
                    <a:bodyPr/>
                    <a:lstStyle/>
                    <a:p>
                      <a:pPr algn="ctr" fontAlgn="ctr"/>
                      <a:r>
                        <a:rPr lang="en-IN" sz="1000" b="1" u="none" strike="noStrike" dirty="0">
                          <a:solidFill>
                            <a:schemeClr val="bg2"/>
                          </a:solidFill>
                          <a:effectLst/>
                        </a:rPr>
                        <a:t>Cost </a:t>
                      </a:r>
                      <a:endParaRPr lang="en-IN" sz="1000" b="1" i="0" u="none" strike="noStrike" dirty="0">
                        <a:solidFill>
                          <a:schemeClr val="bg2"/>
                        </a:solidFill>
                        <a:effectLst/>
                        <a:latin typeface="Calibri" panose="020F0502020204030204" pitchFamily="34" charset="0"/>
                      </a:endParaRPr>
                    </a:p>
                  </a:txBody>
                  <a:tcPr marL="5360" marR="5360" marT="5360" marB="0" anchor="ctr">
                    <a:solidFill>
                      <a:schemeClr val="tx1"/>
                    </a:solidFill>
                  </a:tcPr>
                </a:tc>
                <a:tc>
                  <a:txBody>
                    <a:bodyPr/>
                    <a:lstStyle/>
                    <a:p>
                      <a:pPr algn="ctr" fontAlgn="ctr"/>
                      <a:r>
                        <a:rPr lang="en-IN" sz="1000" b="1" u="none" strike="noStrike" dirty="0">
                          <a:solidFill>
                            <a:schemeClr val="bg2"/>
                          </a:solidFill>
                          <a:effectLst/>
                        </a:rPr>
                        <a:t>Ease</a:t>
                      </a:r>
                      <a:endParaRPr lang="en-IN" sz="1000" b="1" i="0" u="none" strike="noStrike" dirty="0">
                        <a:solidFill>
                          <a:schemeClr val="bg2"/>
                        </a:solidFill>
                        <a:effectLst/>
                        <a:latin typeface="Calibri" panose="020F0502020204030204" pitchFamily="34" charset="0"/>
                      </a:endParaRPr>
                    </a:p>
                  </a:txBody>
                  <a:tcPr marL="5360" marR="5360" marT="5360" marB="0" anchor="ctr">
                    <a:solidFill>
                      <a:schemeClr val="tx1"/>
                    </a:solidFill>
                  </a:tcPr>
                </a:tc>
                <a:tc>
                  <a:txBody>
                    <a:bodyPr/>
                    <a:lstStyle/>
                    <a:p>
                      <a:pPr algn="ctr" fontAlgn="ctr"/>
                      <a:r>
                        <a:rPr lang="en-IN" sz="1000" b="1" u="none" strike="noStrike" dirty="0">
                          <a:solidFill>
                            <a:schemeClr val="bg2"/>
                          </a:solidFill>
                          <a:effectLst/>
                        </a:rPr>
                        <a:t>Score</a:t>
                      </a:r>
                      <a:endParaRPr lang="en-IN" sz="1000" b="1" i="0" u="none" strike="noStrike" dirty="0">
                        <a:solidFill>
                          <a:schemeClr val="bg2"/>
                        </a:solidFill>
                        <a:effectLst/>
                        <a:latin typeface="Calibri" panose="020F0502020204030204" pitchFamily="34" charset="0"/>
                      </a:endParaRPr>
                    </a:p>
                  </a:txBody>
                  <a:tcPr marL="5360" marR="5360" marT="5360" marB="0" anchor="ctr">
                    <a:solidFill>
                      <a:schemeClr val="tx1"/>
                    </a:solidFill>
                  </a:tcPr>
                </a:tc>
                <a:extLst>
                  <a:ext uri="{0D108BD9-81ED-4DB2-BD59-A6C34878D82A}">
                    <a16:rowId xmlns:a16="http://schemas.microsoft.com/office/drawing/2014/main" val="2322320698"/>
                  </a:ext>
                </a:extLst>
              </a:tr>
              <a:tr h="686790">
                <a:tc>
                  <a:txBody>
                    <a:bodyPr/>
                    <a:lstStyle/>
                    <a:p>
                      <a:pPr algn="ctr" fontAlgn="ctr"/>
                      <a:r>
                        <a:rPr lang="en-IN" sz="800" u="none" strike="noStrike">
                          <a:effectLst/>
                        </a:rPr>
                        <a:t>1</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ctr"/>
                      <a:r>
                        <a:rPr lang="en-IN" sz="800" u="none" strike="noStrike">
                          <a:effectLst/>
                        </a:rPr>
                        <a:t>Non-availability of analytical solution to build dialling strategy</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l" fontAlgn="ctr"/>
                      <a:r>
                        <a:rPr lang="en-IN" sz="800" u="none" strike="noStrike" dirty="0">
                          <a:effectLst/>
                        </a:rPr>
                        <a:t>1. Develop or acquire a robust analytical tool that can </a:t>
                      </a:r>
                      <a:r>
                        <a:rPr lang="en-IN" sz="800" u="none" strike="noStrike" dirty="0" err="1">
                          <a:effectLst/>
                        </a:rPr>
                        <a:t>analyze</a:t>
                      </a:r>
                      <a:r>
                        <a:rPr lang="en-IN" sz="800" u="none" strike="noStrike" dirty="0">
                          <a:effectLst/>
                        </a:rPr>
                        <a:t> past call data and customer </a:t>
                      </a:r>
                      <a:r>
                        <a:rPr lang="en-IN" sz="800" u="none" strike="noStrike" dirty="0" smtClean="0">
                          <a:effectLst/>
                        </a:rPr>
                        <a:t>behaviour </a:t>
                      </a:r>
                      <a:r>
                        <a:rPr lang="en-IN" sz="800" u="none" strike="noStrike" dirty="0">
                          <a:effectLst/>
                        </a:rPr>
                        <a:t>to optimize </a:t>
                      </a:r>
                      <a:r>
                        <a:rPr lang="en-IN" sz="800" u="none" strike="noStrike" dirty="0" smtClean="0">
                          <a:effectLst/>
                        </a:rPr>
                        <a:t>dialling </a:t>
                      </a:r>
                      <a:r>
                        <a:rPr lang="en-IN" sz="800" u="none" strike="noStrike" dirty="0">
                          <a:effectLst/>
                        </a:rPr>
                        <a:t>strategies.</a:t>
                      </a:r>
                      <a:br>
                        <a:rPr lang="en-IN" sz="800" u="none" strike="noStrike" dirty="0">
                          <a:effectLst/>
                        </a:rPr>
                      </a:br>
                      <a:r>
                        <a:rPr lang="en-IN" sz="800" u="none" strike="noStrike" dirty="0">
                          <a:effectLst/>
                        </a:rPr>
                        <a:t>2. Engage data scientists or analysts to create predictive models for effective </a:t>
                      </a:r>
                      <a:r>
                        <a:rPr lang="en-IN" sz="800" u="none" strike="noStrike" dirty="0" smtClean="0">
                          <a:effectLst/>
                        </a:rPr>
                        <a:t>dialling </a:t>
                      </a:r>
                      <a:r>
                        <a:rPr lang="en-IN" sz="800" u="none" strike="noStrike" dirty="0">
                          <a:effectLst/>
                        </a:rPr>
                        <a:t>strategies.</a:t>
                      </a:r>
                      <a:endParaRPr lang="en-IN" sz="800" b="0" i="0" u="none" strike="noStrike" dirty="0">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9</a:t>
                      </a:r>
                      <a:br>
                        <a:rPr lang="en-IN" sz="800" u="none" strike="noStrike">
                          <a:effectLst/>
                        </a:rPr>
                      </a:br>
                      <a:r>
                        <a:rPr lang="en-IN" sz="800" u="none" strike="noStrike">
                          <a:effectLst/>
                        </a:rPr>
                        <a:t>8</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7</a:t>
                      </a:r>
                      <a:br>
                        <a:rPr lang="en-IN" sz="800" u="none" strike="noStrike">
                          <a:effectLst/>
                        </a:rPr>
                      </a:br>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8</a:t>
                      </a:r>
                      <a:br>
                        <a:rPr lang="en-IN" sz="800" u="none" strike="noStrike">
                          <a:effectLst/>
                        </a:rPr>
                      </a:br>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240</a:t>
                      </a:r>
                      <a:br>
                        <a:rPr lang="en-IN" sz="800" u="none" strike="noStrike">
                          <a:effectLst/>
                        </a:rPr>
                      </a:br>
                      <a:r>
                        <a:rPr lang="en-IN" sz="800" u="none" strike="noStrike">
                          <a:effectLst/>
                        </a:rPr>
                        <a:t>220</a:t>
                      </a:r>
                      <a:endParaRPr lang="en-IN" sz="800" b="0" i="0" u="none" strike="noStrike">
                        <a:solidFill>
                          <a:srgbClr val="000000"/>
                        </a:solidFill>
                        <a:effectLst/>
                        <a:latin typeface="Calibri" panose="020F0502020204030204" pitchFamily="34" charset="0"/>
                      </a:endParaRPr>
                    </a:p>
                  </a:txBody>
                  <a:tcPr marL="5360" marR="5360" marT="5360" marB="0" anchor="ctr"/>
                </a:tc>
                <a:extLst>
                  <a:ext uri="{0D108BD9-81ED-4DB2-BD59-A6C34878D82A}">
                    <a16:rowId xmlns:a16="http://schemas.microsoft.com/office/drawing/2014/main" val="3652199531"/>
                  </a:ext>
                </a:extLst>
              </a:tr>
              <a:tr h="537531">
                <a:tc>
                  <a:txBody>
                    <a:bodyPr/>
                    <a:lstStyle/>
                    <a:p>
                      <a:pPr algn="ctr" fontAlgn="ctr"/>
                      <a:r>
                        <a:rPr lang="en-IN" sz="800" u="none" strike="noStrike">
                          <a:effectLst/>
                        </a:rPr>
                        <a:t>2</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ctr"/>
                      <a:r>
                        <a:rPr lang="en-IN" sz="800" u="none" strike="noStrike" dirty="0">
                          <a:effectLst/>
                        </a:rPr>
                        <a:t>Non-availability of analytical solution to build </a:t>
                      </a:r>
                      <a:r>
                        <a:rPr lang="en-IN" sz="800" u="none" strike="noStrike" dirty="0" smtClean="0">
                          <a:effectLst/>
                        </a:rPr>
                        <a:t>referral </a:t>
                      </a:r>
                      <a:r>
                        <a:rPr lang="en-IN" sz="800" u="none" strike="noStrike" dirty="0">
                          <a:effectLst/>
                        </a:rPr>
                        <a:t>strategy</a:t>
                      </a:r>
                      <a:endParaRPr lang="en-IN" sz="800" b="0" i="0" u="none" strike="noStrike" dirty="0">
                        <a:solidFill>
                          <a:srgbClr val="000000"/>
                        </a:solidFill>
                        <a:effectLst/>
                        <a:latin typeface="Calibri" panose="020F0502020204030204" pitchFamily="34" charset="0"/>
                      </a:endParaRPr>
                    </a:p>
                  </a:txBody>
                  <a:tcPr marL="5360" marR="5360" marT="5360" marB="0" anchor="ctr"/>
                </a:tc>
                <a:tc>
                  <a:txBody>
                    <a:bodyPr/>
                    <a:lstStyle/>
                    <a:p>
                      <a:pPr algn="l" fontAlgn="ctr"/>
                      <a:r>
                        <a:rPr lang="en-IN" sz="800" u="none" strike="noStrike" dirty="0">
                          <a:effectLst/>
                        </a:rPr>
                        <a:t>1.  Implement a referral management system that utilizes analytics to identify potential referral opportunities based on customer </a:t>
                      </a:r>
                      <a:r>
                        <a:rPr lang="en-IN" sz="800" u="none" strike="noStrike" dirty="0" smtClean="0">
                          <a:effectLst/>
                        </a:rPr>
                        <a:t>behaviour </a:t>
                      </a:r>
                      <a:r>
                        <a:rPr lang="en-IN" sz="800" u="none" strike="noStrike" dirty="0">
                          <a:effectLst/>
                        </a:rPr>
                        <a:t>and satisfaction scores.</a:t>
                      </a:r>
                      <a:br>
                        <a:rPr lang="en-IN" sz="800" u="none" strike="noStrike" dirty="0">
                          <a:effectLst/>
                        </a:rPr>
                      </a:br>
                      <a:r>
                        <a:rPr lang="en-IN" sz="800" u="none" strike="noStrike" dirty="0">
                          <a:effectLst/>
                        </a:rPr>
                        <a:t>2. Train staff on utilizing data-driven referral techniques.</a:t>
                      </a:r>
                      <a:endParaRPr lang="en-IN" sz="800" b="0" i="0" u="none" strike="noStrike" dirty="0">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8</a:t>
                      </a:r>
                      <a:br>
                        <a:rPr lang="en-IN" sz="800" u="none" strike="noStrike">
                          <a:effectLst/>
                        </a:rPr>
                      </a:br>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7</a:t>
                      </a:r>
                      <a:br>
                        <a:rPr lang="en-IN" sz="800" u="none" strike="noStrike">
                          <a:effectLst/>
                        </a:rPr>
                      </a:br>
                      <a:r>
                        <a:rPr lang="en-IN" sz="800" u="none" strike="noStrike">
                          <a:effectLst/>
                        </a:rPr>
                        <a:t>8</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8</a:t>
                      </a:r>
                      <a:br>
                        <a:rPr lang="en-IN" sz="800" u="none" strike="noStrike">
                          <a:effectLst/>
                        </a:rPr>
                      </a:br>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230</a:t>
                      </a:r>
                      <a:br>
                        <a:rPr lang="en-IN" sz="800" u="none" strike="noStrike">
                          <a:effectLst/>
                        </a:rPr>
                      </a:br>
                      <a:r>
                        <a:rPr lang="en-IN" sz="800" u="none" strike="noStrike">
                          <a:effectLst/>
                        </a:rPr>
                        <a:t>220</a:t>
                      </a:r>
                      <a:endParaRPr lang="en-IN" sz="800" b="0" i="0" u="none" strike="noStrike">
                        <a:solidFill>
                          <a:srgbClr val="000000"/>
                        </a:solidFill>
                        <a:effectLst/>
                        <a:latin typeface="Calibri" panose="020F0502020204030204" pitchFamily="34" charset="0"/>
                      </a:endParaRPr>
                    </a:p>
                  </a:txBody>
                  <a:tcPr marL="5360" marR="5360" marT="5360" marB="0" anchor="ctr"/>
                </a:tc>
                <a:extLst>
                  <a:ext uri="{0D108BD9-81ED-4DB2-BD59-A6C34878D82A}">
                    <a16:rowId xmlns:a16="http://schemas.microsoft.com/office/drawing/2014/main" val="3977483712"/>
                  </a:ext>
                </a:extLst>
              </a:tr>
              <a:tr h="686790">
                <a:tc>
                  <a:txBody>
                    <a:bodyPr/>
                    <a:lstStyle/>
                    <a:p>
                      <a:pPr algn="ctr" fontAlgn="ctr"/>
                      <a:r>
                        <a:rPr lang="en-IN" sz="800" u="none" strike="noStrike">
                          <a:effectLst/>
                        </a:rPr>
                        <a:t>3</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ctr"/>
                      <a:r>
                        <a:rPr lang="en-IN" sz="800" u="none" strike="noStrike">
                          <a:effectLst/>
                        </a:rPr>
                        <a:t>Inadequate training for team leaders and agents.</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l" fontAlgn="ctr"/>
                      <a:r>
                        <a:rPr lang="en-IN" sz="800" u="none" strike="noStrike" dirty="0">
                          <a:effectLst/>
                        </a:rPr>
                        <a:t>1. Establish a comprehensive training program for team leaders and agents that includes customer service skills, and conflict resolution techniques.</a:t>
                      </a:r>
                      <a:br>
                        <a:rPr lang="en-IN" sz="800" u="none" strike="noStrike" dirty="0">
                          <a:effectLst/>
                        </a:rPr>
                      </a:br>
                      <a:r>
                        <a:rPr lang="en-IN" sz="800" u="none" strike="noStrike" dirty="0">
                          <a:effectLst/>
                        </a:rPr>
                        <a:t>2. Implement regular training refreshers and mentorship programs for ongoing support.</a:t>
                      </a:r>
                      <a:endParaRPr lang="en-IN" sz="800" b="0" i="0" u="none" strike="noStrike" dirty="0">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9</a:t>
                      </a:r>
                      <a:br>
                        <a:rPr lang="en-IN" sz="800" u="none" strike="noStrike">
                          <a:effectLst/>
                        </a:rPr>
                      </a:br>
                      <a:r>
                        <a:rPr lang="en-IN" sz="800" u="none" strike="noStrike">
                          <a:effectLst/>
                        </a:rPr>
                        <a:t>9</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7</a:t>
                      </a:r>
                      <a:br>
                        <a:rPr lang="en-IN" sz="800" u="none" strike="noStrike">
                          <a:effectLst/>
                        </a:rPr>
                      </a:br>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6</a:t>
                      </a:r>
                      <a:br>
                        <a:rPr lang="en-IN" sz="800" u="none" strike="noStrike">
                          <a:effectLst/>
                        </a:rPr>
                      </a:br>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220</a:t>
                      </a:r>
                      <a:br>
                        <a:rPr lang="en-IN" sz="800" u="none" strike="noStrike">
                          <a:effectLst/>
                        </a:rPr>
                      </a:br>
                      <a:r>
                        <a:rPr lang="en-IN" sz="800" u="none" strike="noStrike">
                          <a:effectLst/>
                        </a:rPr>
                        <a:t>220</a:t>
                      </a:r>
                      <a:endParaRPr lang="en-IN" sz="800" b="0" i="0" u="none" strike="noStrike">
                        <a:solidFill>
                          <a:srgbClr val="000000"/>
                        </a:solidFill>
                        <a:effectLst/>
                        <a:latin typeface="Calibri" panose="020F0502020204030204" pitchFamily="34" charset="0"/>
                      </a:endParaRPr>
                    </a:p>
                  </a:txBody>
                  <a:tcPr marL="5360" marR="5360" marT="5360" marB="0" anchor="ctr"/>
                </a:tc>
                <a:extLst>
                  <a:ext uri="{0D108BD9-81ED-4DB2-BD59-A6C34878D82A}">
                    <a16:rowId xmlns:a16="http://schemas.microsoft.com/office/drawing/2014/main" val="3768139189"/>
                  </a:ext>
                </a:extLst>
              </a:tr>
              <a:tr h="716708">
                <a:tc>
                  <a:txBody>
                    <a:bodyPr/>
                    <a:lstStyle/>
                    <a:p>
                      <a:pPr algn="ctr" fontAlgn="ctr"/>
                      <a:r>
                        <a:rPr lang="en-IN" sz="800" u="none" strike="noStrike">
                          <a:effectLst/>
                        </a:rPr>
                        <a:t>4</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ctr"/>
                      <a:r>
                        <a:rPr lang="en-IN" sz="800" u="none" strike="noStrike">
                          <a:effectLst/>
                        </a:rPr>
                        <a:t>POS Band categorization is not proper</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l" fontAlgn="ctr"/>
                      <a:r>
                        <a:rPr lang="en-IN" sz="800" u="none" strike="noStrike" dirty="0">
                          <a:effectLst/>
                        </a:rPr>
                        <a:t>1. Review and update the POS Band categorization criteria based on customer needs and </a:t>
                      </a:r>
                      <a:r>
                        <a:rPr lang="en-IN" sz="800" u="none" strike="noStrike" dirty="0" smtClean="0">
                          <a:effectLst/>
                        </a:rPr>
                        <a:t>behaviours</a:t>
                      </a:r>
                      <a:r>
                        <a:rPr lang="en-IN" sz="800" u="none" strike="noStrike" dirty="0">
                          <a:effectLst/>
                        </a:rPr>
                        <a:t>.</a:t>
                      </a:r>
                      <a:br>
                        <a:rPr lang="en-IN" sz="800" u="none" strike="noStrike" dirty="0">
                          <a:effectLst/>
                        </a:rPr>
                      </a:br>
                      <a:r>
                        <a:rPr lang="en-IN" sz="800" u="none" strike="noStrike" dirty="0">
                          <a:effectLst/>
                        </a:rPr>
                        <a:t>2. Involve cross-functional teams to ensure all perspectives are considered during the categorization process.</a:t>
                      </a:r>
                      <a:endParaRPr lang="en-IN" sz="800" b="0" i="0" u="none" strike="noStrike" dirty="0">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8</a:t>
                      </a:r>
                      <a:br>
                        <a:rPr lang="en-IN" sz="800" u="none" strike="noStrike">
                          <a:effectLst/>
                        </a:rPr>
                      </a:br>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7</a:t>
                      </a:r>
                      <a:br>
                        <a:rPr lang="en-IN" sz="800" u="none" strike="noStrike">
                          <a:effectLst/>
                        </a:rPr>
                      </a:br>
                      <a:r>
                        <a:rPr lang="en-IN" sz="800" u="none" strike="noStrike">
                          <a:effectLst/>
                        </a:rPr>
                        <a:t>5</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6</a:t>
                      </a:r>
                      <a:br>
                        <a:rPr lang="en-IN" sz="800" u="none" strike="noStrike">
                          <a:effectLst/>
                        </a:rPr>
                      </a:br>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230</a:t>
                      </a:r>
                      <a:br>
                        <a:rPr lang="en-IN" sz="800" u="none" strike="noStrike">
                          <a:effectLst/>
                        </a:rPr>
                      </a:br>
                      <a:r>
                        <a:rPr lang="en-IN" sz="800" u="none" strike="noStrike">
                          <a:effectLst/>
                        </a:rPr>
                        <a:t>180</a:t>
                      </a:r>
                      <a:endParaRPr lang="en-IN" sz="800" b="0" i="0" u="none" strike="noStrike">
                        <a:solidFill>
                          <a:srgbClr val="000000"/>
                        </a:solidFill>
                        <a:effectLst/>
                        <a:latin typeface="Calibri" panose="020F0502020204030204" pitchFamily="34" charset="0"/>
                      </a:endParaRPr>
                    </a:p>
                  </a:txBody>
                  <a:tcPr marL="5360" marR="5360" marT="5360" marB="0" anchor="ctr"/>
                </a:tc>
                <a:extLst>
                  <a:ext uri="{0D108BD9-81ED-4DB2-BD59-A6C34878D82A}">
                    <a16:rowId xmlns:a16="http://schemas.microsoft.com/office/drawing/2014/main" val="3123559566"/>
                  </a:ext>
                </a:extLst>
              </a:tr>
              <a:tr h="686790">
                <a:tc>
                  <a:txBody>
                    <a:bodyPr/>
                    <a:lstStyle/>
                    <a:p>
                      <a:pPr algn="ctr" fontAlgn="ctr"/>
                      <a:r>
                        <a:rPr lang="en-IN" sz="800" u="none" strike="noStrike">
                          <a:effectLst/>
                        </a:rPr>
                        <a:t>5</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ctr"/>
                      <a:r>
                        <a:rPr lang="en-IN" sz="800" u="none" strike="noStrike">
                          <a:effectLst/>
                        </a:rPr>
                        <a:t> New agent is performing relatively low</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l" fontAlgn="ctr"/>
                      <a:r>
                        <a:rPr lang="en-IN" sz="800" u="none" strike="noStrike" dirty="0">
                          <a:effectLst/>
                        </a:rPr>
                        <a:t>1. Implement a structured </a:t>
                      </a:r>
                      <a:r>
                        <a:rPr lang="en-IN" sz="800" u="none" strike="noStrike" dirty="0" smtClean="0">
                          <a:effectLst/>
                        </a:rPr>
                        <a:t>on boarding </a:t>
                      </a:r>
                      <a:r>
                        <a:rPr lang="en-IN" sz="800" u="none" strike="noStrike" dirty="0">
                          <a:effectLst/>
                        </a:rPr>
                        <a:t>program that includes shadowing experienced agents, hands-on training, and gradual increase in responsibility.</a:t>
                      </a:r>
                      <a:br>
                        <a:rPr lang="en-IN" sz="800" u="none" strike="noStrike" dirty="0">
                          <a:effectLst/>
                        </a:rPr>
                      </a:br>
                      <a:r>
                        <a:rPr lang="en-IN" sz="800" u="none" strike="noStrike" dirty="0">
                          <a:effectLst/>
                        </a:rPr>
                        <a:t>2. Provide ongoing performance feedback and coaching tailored to each new agent's needs.</a:t>
                      </a:r>
                      <a:endParaRPr lang="en-IN" sz="800" b="0" i="0" u="none" strike="noStrike" dirty="0">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9</a:t>
                      </a:r>
                      <a:br>
                        <a:rPr lang="en-IN" sz="800" u="none" strike="noStrike">
                          <a:effectLst/>
                        </a:rPr>
                      </a:br>
                      <a:r>
                        <a:rPr lang="en-IN" sz="800" u="none" strike="noStrike">
                          <a:effectLst/>
                        </a:rPr>
                        <a:t>8</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7</a:t>
                      </a:r>
                      <a:br>
                        <a:rPr lang="en-IN" sz="800" u="none" strike="noStrike">
                          <a:effectLst/>
                        </a:rPr>
                      </a:br>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8</a:t>
                      </a:r>
                      <a:br>
                        <a:rPr lang="en-IN" sz="800" u="none" strike="noStrike">
                          <a:effectLst/>
                        </a:rPr>
                      </a:br>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240</a:t>
                      </a:r>
                      <a:br>
                        <a:rPr lang="en-IN" sz="800" u="none" strike="noStrike">
                          <a:effectLst/>
                        </a:rPr>
                      </a:br>
                      <a:r>
                        <a:rPr lang="en-IN" sz="800" u="none" strike="noStrike">
                          <a:effectLst/>
                        </a:rPr>
                        <a:t>220</a:t>
                      </a:r>
                      <a:endParaRPr lang="en-IN" sz="800" b="0" i="0" u="none" strike="noStrike">
                        <a:solidFill>
                          <a:srgbClr val="000000"/>
                        </a:solidFill>
                        <a:effectLst/>
                        <a:latin typeface="Calibri" panose="020F0502020204030204" pitchFamily="34" charset="0"/>
                      </a:endParaRPr>
                    </a:p>
                  </a:txBody>
                  <a:tcPr marL="5360" marR="5360" marT="5360" marB="0" anchor="ctr"/>
                </a:tc>
                <a:extLst>
                  <a:ext uri="{0D108BD9-81ED-4DB2-BD59-A6C34878D82A}">
                    <a16:rowId xmlns:a16="http://schemas.microsoft.com/office/drawing/2014/main" val="1821001109"/>
                  </a:ext>
                </a:extLst>
              </a:tr>
              <a:tr h="716708">
                <a:tc>
                  <a:txBody>
                    <a:bodyPr/>
                    <a:lstStyle/>
                    <a:p>
                      <a:pPr algn="ctr" fontAlgn="ctr"/>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ctr"/>
                      <a:r>
                        <a:rPr lang="en-IN" sz="800" u="none" strike="noStrike">
                          <a:effectLst/>
                        </a:rPr>
                        <a:t>Insufficient focus on handling difficult customers.</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l" fontAlgn="ctr"/>
                      <a:r>
                        <a:rPr lang="en-IN" sz="800" u="none" strike="noStrike" dirty="0">
                          <a:effectLst/>
                        </a:rPr>
                        <a:t>1.  Train agents on specific techniques for managing difficult customers, including active listening, empathy, and de-escalation strategies.</a:t>
                      </a:r>
                      <a:br>
                        <a:rPr lang="en-IN" sz="800" u="none" strike="noStrike" dirty="0">
                          <a:effectLst/>
                        </a:rPr>
                      </a:br>
                      <a:r>
                        <a:rPr lang="en-IN" sz="800" u="none" strike="noStrike" dirty="0">
                          <a:effectLst/>
                        </a:rPr>
                        <a:t>2. Implement a feedback mechanism for agents to share challenges and solutions regarding difficult customer interactions.</a:t>
                      </a:r>
                      <a:endParaRPr lang="en-IN" sz="800" b="0" i="0" u="none" strike="noStrike" dirty="0">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8</a:t>
                      </a:r>
                      <a:br>
                        <a:rPr lang="en-IN" sz="800" u="none" strike="noStrike">
                          <a:effectLst/>
                        </a:rPr>
                      </a:br>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a:effectLst/>
                        </a:rPr>
                        <a:t>7</a:t>
                      </a:r>
                      <a:br>
                        <a:rPr lang="en-IN" sz="800" u="none" strike="noStrike">
                          <a:effectLst/>
                        </a:rPr>
                      </a:br>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dirty="0">
                          <a:effectLst/>
                        </a:rPr>
                        <a:t>8</a:t>
                      </a:r>
                      <a:br>
                        <a:rPr lang="en-IN" sz="800" u="none" strike="noStrike" dirty="0">
                          <a:effectLst/>
                        </a:rPr>
                      </a:br>
                      <a:r>
                        <a:rPr lang="en-IN" sz="800" u="none" strike="noStrike" dirty="0">
                          <a:effectLst/>
                        </a:rPr>
                        <a:t>7</a:t>
                      </a:r>
                      <a:endParaRPr lang="en-IN" sz="800" b="0" i="0" u="none" strike="noStrike" dirty="0">
                        <a:solidFill>
                          <a:srgbClr val="000000"/>
                        </a:solidFill>
                        <a:effectLst/>
                        <a:latin typeface="Calibri" panose="020F0502020204030204" pitchFamily="34" charset="0"/>
                      </a:endParaRPr>
                    </a:p>
                  </a:txBody>
                  <a:tcPr marL="5360" marR="5360" marT="5360" marB="0" anchor="ctr"/>
                </a:tc>
                <a:tc>
                  <a:txBody>
                    <a:bodyPr/>
                    <a:lstStyle/>
                    <a:p>
                      <a:pPr algn="ctr" fontAlgn="b"/>
                      <a:r>
                        <a:rPr lang="en-IN" sz="800" u="none" strike="noStrike" dirty="0">
                          <a:effectLst/>
                        </a:rPr>
                        <a:t>230</a:t>
                      </a:r>
                      <a:br>
                        <a:rPr lang="en-IN" sz="800" u="none" strike="noStrike" dirty="0">
                          <a:effectLst/>
                        </a:rPr>
                      </a:br>
                      <a:r>
                        <a:rPr lang="en-IN" sz="800" u="none" strike="noStrike" dirty="0">
                          <a:effectLst/>
                        </a:rPr>
                        <a:t>200</a:t>
                      </a:r>
                      <a:endParaRPr lang="en-IN" sz="800" b="0" i="0" u="none" strike="noStrike" dirty="0">
                        <a:solidFill>
                          <a:srgbClr val="000000"/>
                        </a:solidFill>
                        <a:effectLst/>
                        <a:latin typeface="Calibri" panose="020F0502020204030204" pitchFamily="34" charset="0"/>
                      </a:endParaRPr>
                    </a:p>
                  </a:txBody>
                  <a:tcPr marL="5360" marR="5360" marT="5360" marB="0" anchor="ctr"/>
                </a:tc>
                <a:extLst>
                  <a:ext uri="{0D108BD9-81ED-4DB2-BD59-A6C34878D82A}">
                    <a16:rowId xmlns:a16="http://schemas.microsoft.com/office/drawing/2014/main" val="4115831025"/>
                  </a:ext>
                </a:extLst>
              </a:tr>
            </a:tbl>
          </a:graphicData>
        </a:graphic>
      </p:graphicFrame>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spTree>
    <p:extLst>
      <p:ext uri="{BB962C8B-B14F-4D97-AF65-F5344CB8AC3E}">
        <p14:creationId xmlns:p14="http://schemas.microsoft.com/office/powerpoint/2010/main" val="3265558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803821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Implementing Solutions – 4W1H Technique</a:t>
            </a:r>
            <a:endParaRPr lang="en-GB" sz="1800" dirty="0">
              <a:solidFill>
                <a:schemeClr val="tx1"/>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529715374"/>
              </p:ext>
            </p:extLst>
          </p:nvPr>
        </p:nvGraphicFramePr>
        <p:xfrm>
          <a:off x="311150" y="715928"/>
          <a:ext cx="8513872" cy="4153785"/>
        </p:xfrm>
        <a:graphic>
          <a:graphicData uri="http://schemas.openxmlformats.org/drawingml/2006/table">
            <a:tbl>
              <a:tblPr>
                <a:tableStyleId>{5C22544A-7EE6-4342-B048-85BDC9FD1C3A}</a:tableStyleId>
              </a:tblPr>
              <a:tblGrid>
                <a:gridCol w="1943627">
                  <a:extLst>
                    <a:ext uri="{9D8B030D-6E8A-4147-A177-3AD203B41FA5}">
                      <a16:colId xmlns:a16="http://schemas.microsoft.com/office/drawing/2014/main" val="3018237670"/>
                    </a:ext>
                  </a:extLst>
                </a:gridCol>
                <a:gridCol w="1086639">
                  <a:extLst>
                    <a:ext uri="{9D8B030D-6E8A-4147-A177-3AD203B41FA5}">
                      <a16:colId xmlns:a16="http://schemas.microsoft.com/office/drawing/2014/main" val="2654410085"/>
                    </a:ext>
                  </a:extLst>
                </a:gridCol>
                <a:gridCol w="1103443">
                  <a:extLst>
                    <a:ext uri="{9D8B030D-6E8A-4147-A177-3AD203B41FA5}">
                      <a16:colId xmlns:a16="http://schemas.microsoft.com/office/drawing/2014/main" val="4200771472"/>
                    </a:ext>
                  </a:extLst>
                </a:gridCol>
                <a:gridCol w="778571">
                  <a:extLst>
                    <a:ext uri="{9D8B030D-6E8A-4147-A177-3AD203B41FA5}">
                      <a16:colId xmlns:a16="http://schemas.microsoft.com/office/drawing/2014/main" val="2546339976"/>
                    </a:ext>
                  </a:extLst>
                </a:gridCol>
                <a:gridCol w="3601592">
                  <a:extLst>
                    <a:ext uri="{9D8B030D-6E8A-4147-A177-3AD203B41FA5}">
                      <a16:colId xmlns:a16="http://schemas.microsoft.com/office/drawing/2014/main" val="3768405468"/>
                    </a:ext>
                  </a:extLst>
                </a:gridCol>
              </a:tblGrid>
              <a:tr h="284967">
                <a:tc>
                  <a:txBody>
                    <a:bodyPr/>
                    <a:lstStyle/>
                    <a:p>
                      <a:pPr algn="ctr" fontAlgn="b"/>
                      <a:r>
                        <a:rPr lang="en-IN" sz="1000" b="1" u="none" strike="noStrike" dirty="0">
                          <a:solidFill>
                            <a:schemeClr val="bg2"/>
                          </a:solidFill>
                          <a:effectLst/>
                        </a:rPr>
                        <a:t>What</a:t>
                      </a:r>
                      <a:endParaRPr lang="en-IN" sz="1000" b="1" i="0" u="none" strike="noStrike" dirty="0">
                        <a:solidFill>
                          <a:schemeClr val="bg2"/>
                        </a:solidFill>
                        <a:effectLst/>
                        <a:latin typeface="Calibri" panose="020F0502020204030204" pitchFamily="34" charset="0"/>
                      </a:endParaRPr>
                    </a:p>
                  </a:txBody>
                  <a:tcPr marL="3364" marR="3364" marT="3364" marB="0" anchor="ctr">
                    <a:solidFill>
                      <a:schemeClr val="tx1"/>
                    </a:solidFill>
                  </a:tcPr>
                </a:tc>
                <a:tc>
                  <a:txBody>
                    <a:bodyPr/>
                    <a:lstStyle/>
                    <a:p>
                      <a:pPr algn="ctr" fontAlgn="b"/>
                      <a:r>
                        <a:rPr lang="en-IN" sz="1000" b="1" u="none" strike="noStrike" dirty="0">
                          <a:solidFill>
                            <a:schemeClr val="bg2"/>
                          </a:solidFill>
                          <a:effectLst/>
                        </a:rPr>
                        <a:t>Where</a:t>
                      </a:r>
                      <a:endParaRPr lang="en-IN" sz="1000" b="1" i="0" u="none" strike="noStrike" dirty="0">
                        <a:solidFill>
                          <a:schemeClr val="bg2"/>
                        </a:solidFill>
                        <a:effectLst/>
                        <a:latin typeface="Calibri" panose="020F0502020204030204" pitchFamily="34" charset="0"/>
                      </a:endParaRPr>
                    </a:p>
                  </a:txBody>
                  <a:tcPr marL="3364" marR="3364" marT="3364" marB="0" anchor="ctr">
                    <a:solidFill>
                      <a:schemeClr val="tx1"/>
                    </a:solidFill>
                  </a:tcPr>
                </a:tc>
                <a:tc>
                  <a:txBody>
                    <a:bodyPr/>
                    <a:lstStyle/>
                    <a:p>
                      <a:pPr algn="ctr" fontAlgn="b"/>
                      <a:r>
                        <a:rPr lang="en-IN" sz="1000" b="1" u="none" strike="noStrike" dirty="0">
                          <a:solidFill>
                            <a:schemeClr val="bg2"/>
                          </a:solidFill>
                          <a:effectLst/>
                        </a:rPr>
                        <a:t>Who</a:t>
                      </a:r>
                      <a:endParaRPr lang="en-IN" sz="1000" b="1" i="0" u="none" strike="noStrike" dirty="0">
                        <a:solidFill>
                          <a:schemeClr val="bg2"/>
                        </a:solidFill>
                        <a:effectLst/>
                        <a:latin typeface="Calibri" panose="020F0502020204030204" pitchFamily="34" charset="0"/>
                      </a:endParaRPr>
                    </a:p>
                  </a:txBody>
                  <a:tcPr marL="3364" marR="3364" marT="3364" marB="0" anchor="ctr">
                    <a:solidFill>
                      <a:schemeClr val="tx1"/>
                    </a:solidFill>
                  </a:tcPr>
                </a:tc>
                <a:tc>
                  <a:txBody>
                    <a:bodyPr/>
                    <a:lstStyle/>
                    <a:p>
                      <a:pPr algn="ctr" fontAlgn="b"/>
                      <a:r>
                        <a:rPr lang="en-IN" sz="1000" b="1" u="none" strike="noStrike" dirty="0">
                          <a:solidFill>
                            <a:schemeClr val="bg2"/>
                          </a:solidFill>
                          <a:effectLst/>
                        </a:rPr>
                        <a:t>When</a:t>
                      </a:r>
                      <a:endParaRPr lang="en-IN" sz="1000" b="1" i="0" u="none" strike="noStrike" dirty="0">
                        <a:solidFill>
                          <a:schemeClr val="bg2"/>
                        </a:solidFill>
                        <a:effectLst/>
                        <a:latin typeface="Calibri" panose="020F0502020204030204" pitchFamily="34" charset="0"/>
                      </a:endParaRPr>
                    </a:p>
                  </a:txBody>
                  <a:tcPr marL="3364" marR="3364" marT="3364" marB="0" anchor="ctr">
                    <a:solidFill>
                      <a:schemeClr val="tx1"/>
                    </a:solidFill>
                  </a:tcPr>
                </a:tc>
                <a:tc>
                  <a:txBody>
                    <a:bodyPr/>
                    <a:lstStyle/>
                    <a:p>
                      <a:pPr algn="ctr" fontAlgn="b"/>
                      <a:r>
                        <a:rPr lang="en-IN" sz="1000" b="1" u="none" strike="noStrike" dirty="0">
                          <a:solidFill>
                            <a:schemeClr val="bg2"/>
                          </a:solidFill>
                          <a:effectLst/>
                        </a:rPr>
                        <a:t>How</a:t>
                      </a:r>
                      <a:endParaRPr lang="en-IN" sz="1000" b="1" i="0" u="none" strike="noStrike" dirty="0">
                        <a:solidFill>
                          <a:schemeClr val="bg2"/>
                        </a:solidFill>
                        <a:effectLst/>
                        <a:latin typeface="Calibri" panose="020F0502020204030204" pitchFamily="34" charset="0"/>
                      </a:endParaRPr>
                    </a:p>
                  </a:txBody>
                  <a:tcPr marL="3364" marR="3364" marT="3364" marB="0" anchor="ctr">
                    <a:solidFill>
                      <a:schemeClr val="tx1"/>
                    </a:solidFill>
                  </a:tcPr>
                </a:tc>
                <a:extLst>
                  <a:ext uri="{0D108BD9-81ED-4DB2-BD59-A6C34878D82A}">
                    <a16:rowId xmlns:a16="http://schemas.microsoft.com/office/drawing/2014/main" val="3181868983"/>
                  </a:ext>
                </a:extLst>
              </a:tr>
              <a:tr h="284967">
                <a:tc>
                  <a:txBody>
                    <a:bodyPr/>
                    <a:lstStyle/>
                    <a:p>
                      <a:pPr algn="ctr" fontAlgn="b"/>
                      <a:r>
                        <a:rPr lang="en-IN" sz="800" u="none" strike="noStrike">
                          <a:effectLst/>
                        </a:rPr>
                        <a:t>Engage data scientists to create predictive dialing models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Call center analytics team</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Data Scientists, Analysts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Within the next 2 weeks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Use historical data to build predictive models, run tests on strategies, and optimize the dialing approach based on outcomes.</a:t>
                      </a:r>
                      <a:endParaRPr lang="en-IN" sz="800" b="0" i="0" u="none" strike="noStrike">
                        <a:solidFill>
                          <a:srgbClr val="000000"/>
                        </a:solidFill>
                        <a:effectLst/>
                        <a:latin typeface="Calibri" panose="020F0502020204030204" pitchFamily="34" charset="0"/>
                      </a:endParaRPr>
                    </a:p>
                  </a:txBody>
                  <a:tcPr marL="3364" marR="3364" marT="3364" marB="0" anchor="ctr"/>
                </a:tc>
                <a:extLst>
                  <a:ext uri="{0D108BD9-81ED-4DB2-BD59-A6C34878D82A}">
                    <a16:rowId xmlns:a16="http://schemas.microsoft.com/office/drawing/2014/main" val="3550164892"/>
                  </a:ext>
                </a:extLst>
              </a:tr>
              <a:tr h="284967">
                <a:tc>
                  <a:txBody>
                    <a:bodyPr/>
                    <a:lstStyle/>
                    <a:p>
                      <a:pPr algn="ctr" fontAlgn="b"/>
                      <a:r>
                        <a:rPr lang="en-IN" sz="800" u="none" strike="noStrike">
                          <a:effectLst/>
                        </a:rPr>
                        <a:t>Train staff on data-driven referral techniques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Online training platform</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Training Department</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In the next 3 weeks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Organize specialized virtual training sessions focusing on utilizing data for referral techniques and decision-making.</a:t>
                      </a:r>
                      <a:endParaRPr lang="en-IN" sz="800" b="0" i="0" u="none" strike="noStrike">
                        <a:solidFill>
                          <a:srgbClr val="000000"/>
                        </a:solidFill>
                        <a:effectLst/>
                        <a:latin typeface="Calibri" panose="020F0502020204030204" pitchFamily="34" charset="0"/>
                      </a:endParaRPr>
                    </a:p>
                  </a:txBody>
                  <a:tcPr marL="3364" marR="3364" marT="3364" marB="0" anchor="ctr"/>
                </a:tc>
                <a:extLst>
                  <a:ext uri="{0D108BD9-81ED-4DB2-BD59-A6C34878D82A}">
                    <a16:rowId xmlns:a16="http://schemas.microsoft.com/office/drawing/2014/main" val="3704081185"/>
                  </a:ext>
                </a:extLst>
              </a:tr>
              <a:tr h="549814">
                <a:tc>
                  <a:txBody>
                    <a:bodyPr/>
                    <a:lstStyle/>
                    <a:p>
                      <a:pPr algn="ctr" fontAlgn="b"/>
                      <a:r>
                        <a:rPr lang="en-IN" sz="800" u="none" strike="noStrike" dirty="0">
                          <a:effectLst/>
                        </a:rPr>
                        <a:t>Establish a training program for team leaders and agents</a:t>
                      </a:r>
                      <a:endParaRPr lang="en-IN" sz="800" b="0" i="0" u="none" strike="noStrike" dirty="0">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Call center training rooms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HR Department, Trainers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Within the next 4 weeks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Develop short modules on conflict resolution, customer service, and soft skills. Begin scheduling weekly sessions with agents and team leaders.</a:t>
                      </a:r>
                      <a:endParaRPr lang="en-IN" sz="800" b="0" i="0" u="none" strike="noStrike">
                        <a:solidFill>
                          <a:srgbClr val="000000"/>
                        </a:solidFill>
                        <a:effectLst/>
                        <a:latin typeface="Calibri" panose="020F0502020204030204" pitchFamily="34" charset="0"/>
                      </a:endParaRPr>
                    </a:p>
                  </a:txBody>
                  <a:tcPr marL="3364" marR="3364" marT="3364" marB="0" anchor="ctr"/>
                </a:tc>
                <a:extLst>
                  <a:ext uri="{0D108BD9-81ED-4DB2-BD59-A6C34878D82A}">
                    <a16:rowId xmlns:a16="http://schemas.microsoft.com/office/drawing/2014/main" val="131192497"/>
                  </a:ext>
                </a:extLst>
              </a:tr>
              <a:tr h="549814">
                <a:tc>
                  <a:txBody>
                    <a:bodyPr/>
                    <a:lstStyle/>
                    <a:p>
                      <a:pPr algn="ctr" fontAlgn="b"/>
                      <a:r>
                        <a:rPr lang="en-IN" sz="800" u="none" strike="noStrike">
                          <a:effectLst/>
                        </a:rPr>
                        <a:t>Implement mentorship and refreshers for agents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On-the-job during regular shifts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Team Leaders, Senior Agents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Immediately</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Start pairing agents with experienced team leaders and senior agents for mentoring. Schedule weekly refresher sessions for all agents.</a:t>
                      </a:r>
                      <a:endParaRPr lang="en-IN" sz="800" b="0" i="0" u="none" strike="noStrike">
                        <a:solidFill>
                          <a:srgbClr val="000000"/>
                        </a:solidFill>
                        <a:effectLst/>
                        <a:latin typeface="Calibri" panose="020F0502020204030204" pitchFamily="34" charset="0"/>
                      </a:endParaRPr>
                    </a:p>
                  </a:txBody>
                  <a:tcPr marL="3364" marR="3364" marT="3364" marB="0" anchor="ctr"/>
                </a:tc>
                <a:extLst>
                  <a:ext uri="{0D108BD9-81ED-4DB2-BD59-A6C34878D82A}">
                    <a16:rowId xmlns:a16="http://schemas.microsoft.com/office/drawing/2014/main" val="424839864"/>
                  </a:ext>
                </a:extLst>
              </a:tr>
              <a:tr h="549814">
                <a:tc>
                  <a:txBody>
                    <a:bodyPr/>
                    <a:lstStyle/>
                    <a:p>
                      <a:pPr algn="ctr" fontAlgn="b"/>
                      <a:r>
                        <a:rPr lang="en-IN" sz="800" u="none" strike="noStrike">
                          <a:effectLst/>
                        </a:rPr>
                        <a:t>Review and update the POS Band categorization criteria</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MIS Team</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MIS Analyst</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Within 2 weeks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Assess current customer behavior, review POS band criteria, and implement necessary updates based on trends and market insights.</a:t>
                      </a:r>
                      <a:endParaRPr lang="en-IN" sz="800" b="0" i="0" u="none" strike="noStrike">
                        <a:solidFill>
                          <a:srgbClr val="000000"/>
                        </a:solidFill>
                        <a:effectLst/>
                        <a:latin typeface="Calibri" panose="020F0502020204030204" pitchFamily="34" charset="0"/>
                      </a:endParaRPr>
                    </a:p>
                  </a:txBody>
                  <a:tcPr marL="3364" marR="3364" marT="3364" marB="0" anchor="ctr"/>
                </a:tc>
                <a:extLst>
                  <a:ext uri="{0D108BD9-81ED-4DB2-BD59-A6C34878D82A}">
                    <a16:rowId xmlns:a16="http://schemas.microsoft.com/office/drawing/2014/main" val="1828248853"/>
                  </a:ext>
                </a:extLst>
              </a:tr>
              <a:tr h="549814">
                <a:tc>
                  <a:txBody>
                    <a:bodyPr/>
                    <a:lstStyle/>
                    <a:p>
                      <a:pPr algn="ctr" fontAlgn="b"/>
                      <a:r>
                        <a:rPr lang="en-IN" sz="800" u="none" strike="noStrike">
                          <a:effectLst/>
                        </a:rPr>
                        <a:t>Provide ongoing performance feedback and coaching for new agents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On the floor during shifts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Team Leaders, Supervisors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dirty="0">
                          <a:effectLst/>
                        </a:rPr>
                        <a:t>Ongoing starting next week</a:t>
                      </a:r>
                      <a:endParaRPr lang="en-IN" sz="800" b="0" i="0" u="none" strike="noStrike" dirty="0">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Establish a system to provide feedback to new agents after every shift. Regular check-ins with supervisors for performance improvement.</a:t>
                      </a:r>
                      <a:endParaRPr lang="en-IN" sz="800" b="0" i="0" u="none" strike="noStrike">
                        <a:solidFill>
                          <a:srgbClr val="000000"/>
                        </a:solidFill>
                        <a:effectLst/>
                        <a:latin typeface="Calibri" panose="020F0502020204030204" pitchFamily="34" charset="0"/>
                      </a:endParaRPr>
                    </a:p>
                  </a:txBody>
                  <a:tcPr marL="3364" marR="3364" marT="3364" marB="0" anchor="ctr"/>
                </a:tc>
                <a:extLst>
                  <a:ext uri="{0D108BD9-81ED-4DB2-BD59-A6C34878D82A}">
                    <a16:rowId xmlns:a16="http://schemas.microsoft.com/office/drawing/2014/main" val="738254904"/>
                  </a:ext>
                </a:extLst>
              </a:tr>
              <a:tr h="549814">
                <a:tc>
                  <a:txBody>
                    <a:bodyPr/>
                    <a:lstStyle/>
                    <a:p>
                      <a:pPr algn="ctr" fontAlgn="b"/>
                      <a:r>
                        <a:rPr lang="en-IN" sz="800" u="none" strike="noStrike">
                          <a:effectLst/>
                        </a:rPr>
                        <a:t>Train agents on handling difficult customers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Online training or in-person training rooms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Trainers, Team Leaders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Within 3 weeks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Conduct targeted training on active listening, empathy, and conflict resolution. Include role-playing to simulate difficult customer scenarios.</a:t>
                      </a:r>
                      <a:endParaRPr lang="en-IN" sz="800" b="0" i="0" u="none" strike="noStrike">
                        <a:solidFill>
                          <a:srgbClr val="000000"/>
                        </a:solidFill>
                        <a:effectLst/>
                        <a:latin typeface="Calibri" panose="020F0502020204030204" pitchFamily="34" charset="0"/>
                      </a:endParaRPr>
                    </a:p>
                  </a:txBody>
                  <a:tcPr marL="3364" marR="3364" marT="3364" marB="0" anchor="ctr"/>
                </a:tc>
                <a:extLst>
                  <a:ext uri="{0D108BD9-81ED-4DB2-BD59-A6C34878D82A}">
                    <a16:rowId xmlns:a16="http://schemas.microsoft.com/office/drawing/2014/main" val="3246968612"/>
                  </a:ext>
                </a:extLst>
              </a:tr>
              <a:tr h="549814">
                <a:tc>
                  <a:txBody>
                    <a:bodyPr/>
                    <a:lstStyle/>
                    <a:p>
                      <a:pPr algn="ctr" fontAlgn="b"/>
                      <a:r>
                        <a:rPr lang="en-IN" sz="800" u="none" strike="noStrike">
                          <a:effectLst/>
                        </a:rPr>
                        <a:t>Implement a feedback mechanism for agents on handling difficult customers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Feedback portal or meetings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Team Leaders, Customer Service Managers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a:effectLst/>
                        </a:rPr>
                        <a:t>After training (within 4 weeks)</a:t>
                      </a:r>
                      <a:endParaRPr lang="en-IN" sz="800" b="0" i="0" u="none" strike="noStrike">
                        <a:solidFill>
                          <a:srgbClr val="000000"/>
                        </a:solidFill>
                        <a:effectLst/>
                        <a:latin typeface="Calibri" panose="020F0502020204030204" pitchFamily="34" charset="0"/>
                      </a:endParaRPr>
                    </a:p>
                  </a:txBody>
                  <a:tcPr marL="3364" marR="3364" marT="3364" marB="0" anchor="ctr"/>
                </a:tc>
                <a:tc>
                  <a:txBody>
                    <a:bodyPr/>
                    <a:lstStyle/>
                    <a:p>
                      <a:pPr algn="ctr" fontAlgn="b"/>
                      <a:r>
                        <a:rPr lang="en-IN" sz="800" u="none" strike="noStrike" dirty="0">
                          <a:effectLst/>
                        </a:rPr>
                        <a:t>Set up regular feedback meetings with agents to discuss challenges and successful strategies for handling difficult interactions.</a:t>
                      </a:r>
                      <a:endParaRPr lang="en-IN" sz="800" b="0" i="0" u="none" strike="noStrike" dirty="0">
                        <a:solidFill>
                          <a:srgbClr val="000000"/>
                        </a:solidFill>
                        <a:effectLst/>
                        <a:latin typeface="Calibri" panose="020F0502020204030204" pitchFamily="34" charset="0"/>
                      </a:endParaRPr>
                    </a:p>
                  </a:txBody>
                  <a:tcPr marL="3364" marR="3364" marT="3364" marB="0" anchor="ctr"/>
                </a:tc>
                <a:extLst>
                  <a:ext uri="{0D108BD9-81ED-4DB2-BD59-A6C34878D82A}">
                    <a16:rowId xmlns:a16="http://schemas.microsoft.com/office/drawing/2014/main" val="3052359098"/>
                  </a:ext>
                </a:extLst>
              </a:tr>
            </a:tbl>
          </a:graphicData>
        </a:graphic>
      </p:graphicFrame>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spTree>
    <p:extLst>
      <p:ext uri="{BB962C8B-B14F-4D97-AF65-F5344CB8AC3E}">
        <p14:creationId xmlns:p14="http://schemas.microsoft.com/office/powerpoint/2010/main" val="41725454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803821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FMEA</a:t>
            </a:r>
            <a:endParaRPr lang="en-GB" sz="1800"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819894566"/>
              </p:ext>
            </p:extLst>
          </p:nvPr>
        </p:nvGraphicFramePr>
        <p:xfrm>
          <a:off x="198471" y="708836"/>
          <a:ext cx="8683258" cy="4206777"/>
        </p:xfrm>
        <a:graphic>
          <a:graphicData uri="http://schemas.openxmlformats.org/drawingml/2006/table">
            <a:tbl>
              <a:tblPr>
                <a:tableStyleId>{5C22544A-7EE6-4342-B048-85BDC9FD1C3A}</a:tableStyleId>
              </a:tblPr>
              <a:tblGrid>
                <a:gridCol w="1054227">
                  <a:extLst>
                    <a:ext uri="{9D8B030D-6E8A-4147-A177-3AD203B41FA5}">
                      <a16:colId xmlns:a16="http://schemas.microsoft.com/office/drawing/2014/main" val="687541407"/>
                    </a:ext>
                  </a:extLst>
                </a:gridCol>
                <a:gridCol w="898918">
                  <a:extLst>
                    <a:ext uri="{9D8B030D-6E8A-4147-A177-3AD203B41FA5}">
                      <a16:colId xmlns:a16="http://schemas.microsoft.com/office/drawing/2014/main" val="4261634917"/>
                    </a:ext>
                  </a:extLst>
                </a:gridCol>
                <a:gridCol w="1116124">
                  <a:extLst>
                    <a:ext uri="{9D8B030D-6E8A-4147-A177-3AD203B41FA5}">
                      <a16:colId xmlns:a16="http://schemas.microsoft.com/office/drawing/2014/main" val="69361513"/>
                    </a:ext>
                  </a:extLst>
                </a:gridCol>
                <a:gridCol w="201660">
                  <a:extLst>
                    <a:ext uri="{9D8B030D-6E8A-4147-A177-3AD203B41FA5}">
                      <a16:colId xmlns:a16="http://schemas.microsoft.com/office/drawing/2014/main" val="208342698"/>
                    </a:ext>
                  </a:extLst>
                </a:gridCol>
                <a:gridCol w="828321">
                  <a:extLst>
                    <a:ext uri="{9D8B030D-6E8A-4147-A177-3AD203B41FA5}">
                      <a16:colId xmlns:a16="http://schemas.microsoft.com/office/drawing/2014/main" val="166597181"/>
                    </a:ext>
                  </a:extLst>
                </a:gridCol>
                <a:gridCol w="295544">
                  <a:extLst>
                    <a:ext uri="{9D8B030D-6E8A-4147-A177-3AD203B41FA5}">
                      <a16:colId xmlns:a16="http://schemas.microsoft.com/office/drawing/2014/main" val="2068764105"/>
                    </a:ext>
                  </a:extLst>
                </a:gridCol>
                <a:gridCol w="819866">
                  <a:extLst>
                    <a:ext uri="{9D8B030D-6E8A-4147-A177-3AD203B41FA5}">
                      <a16:colId xmlns:a16="http://schemas.microsoft.com/office/drawing/2014/main" val="3416834014"/>
                    </a:ext>
                  </a:extLst>
                </a:gridCol>
                <a:gridCol w="186683">
                  <a:extLst>
                    <a:ext uri="{9D8B030D-6E8A-4147-A177-3AD203B41FA5}">
                      <a16:colId xmlns:a16="http://schemas.microsoft.com/office/drawing/2014/main" val="382508476"/>
                    </a:ext>
                  </a:extLst>
                </a:gridCol>
                <a:gridCol w="233916">
                  <a:extLst>
                    <a:ext uri="{9D8B030D-6E8A-4147-A177-3AD203B41FA5}">
                      <a16:colId xmlns:a16="http://schemas.microsoft.com/office/drawing/2014/main" val="3497281351"/>
                    </a:ext>
                  </a:extLst>
                </a:gridCol>
                <a:gridCol w="1155405">
                  <a:extLst>
                    <a:ext uri="{9D8B030D-6E8A-4147-A177-3AD203B41FA5}">
                      <a16:colId xmlns:a16="http://schemas.microsoft.com/office/drawing/2014/main" val="2320200879"/>
                    </a:ext>
                  </a:extLst>
                </a:gridCol>
                <a:gridCol w="527744">
                  <a:extLst>
                    <a:ext uri="{9D8B030D-6E8A-4147-A177-3AD203B41FA5}">
                      <a16:colId xmlns:a16="http://schemas.microsoft.com/office/drawing/2014/main" val="134310687"/>
                    </a:ext>
                  </a:extLst>
                </a:gridCol>
                <a:gridCol w="322861">
                  <a:extLst>
                    <a:ext uri="{9D8B030D-6E8A-4147-A177-3AD203B41FA5}">
                      <a16:colId xmlns:a16="http://schemas.microsoft.com/office/drawing/2014/main" val="3357031951"/>
                    </a:ext>
                  </a:extLst>
                </a:gridCol>
                <a:gridCol w="321912">
                  <a:extLst>
                    <a:ext uri="{9D8B030D-6E8A-4147-A177-3AD203B41FA5}">
                      <a16:colId xmlns:a16="http://schemas.microsoft.com/office/drawing/2014/main" val="958234645"/>
                    </a:ext>
                  </a:extLst>
                </a:gridCol>
                <a:gridCol w="230614">
                  <a:extLst>
                    <a:ext uri="{9D8B030D-6E8A-4147-A177-3AD203B41FA5}">
                      <a16:colId xmlns:a16="http://schemas.microsoft.com/office/drawing/2014/main" val="1172236627"/>
                    </a:ext>
                  </a:extLst>
                </a:gridCol>
                <a:gridCol w="207081">
                  <a:extLst>
                    <a:ext uri="{9D8B030D-6E8A-4147-A177-3AD203B41FA5}">
                      <a16:colId xmlns:a16="http://schemas.microsoft.com/office/drawing/2014/main" val="695590340"/>
                    </a:ext>
                  </a:extLst>
                </a:gridCol>
                <a:gridCol w="282382">
                  <a:extLst>
                    <a:ext uri="{9D8B030D-6E8A-4147-A177-3AD203B41FA5}">
                      <a16:colId xmlns:a16="http://schemas.microsoft.com/office/drawing/2014/main" val="1772022519"/>
                    </a:ext>
                  </a:extLst>
                </a:gridCol>
              </a:tblGrid>
              <a:tr h="583353">
                <a:tc>
                  <a:txBody>
                    <a:bodyPr/>
                    <a:lstStyle/>
                    <a:p>
                      <a:pPr algn="ctr" fontAlgn="b"/>
                      <a:r>
                        <a:rPr lang="en-IN" sz="800" b="1" u="none" strike="noStrike">
                          <a:solidFill>
                            <a:schemeClr val="bg2"/>
                          </a:solidFill>
                          <a:effectLst/>
                        </a:rPr>
                        <a:t>Process Step</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Potential Failure Mode</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Potential Effect of Failure</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Sev</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Potential Cause of Failure</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Prob</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Current Control / Design Process</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Det</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RPN</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Recommended Action to Reduce RPN</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Ownership</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Completion by Date</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New Sev</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New Prob</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a:solidFill>
                            <a:schemeClr val="bg2"/>
                          </a:solidFill>
                          <a:effectLst/>
                        </a:rPr>
                        <a:t>New Det</a:t>
                      </a:r>
                      <a:endParaRPr lang="en-IN" sz="800" b="1" i="0" u="none" strike="noStrike">
                        <a:solidFill>
                          <a:schemeClr val="bg2"/>
                        </a:solidFill>
                        <a:effectLst/>
                        <a:latin typeface="Calibri" panose="020F0502020204030204" pitchFamily="34" charset="0"/>
                      </a:endParaRPr>
                    </a:p>
                  </a:txBody>
                  <a:tcPr marL="2771" marR="2771" marT="2771" marB="0" anchor="ctr">
                    <a:solidFill>
                      <a:schemeClr val="tx1"/>
                    </a:solidFill>
                  </a:tcPr>
                </a:tc>
                <a:tc>
                  <a:txBody>
                    <a:bodyPr/>
                    <a:lstStyle/>
                    <a:p>
                      <a:pPr algn="ctr" fontAlgn="b"/>
                      <a:r>
                        <a:rPr lang="en-IN" sz="800" b="1" u="none" strike="noStrike" dirty="0">
                          <a:solidFill>
                            <a:schemeClr val="bg2"/>
                          </a:solidFill>
                          <a:effectLst/>
                        </a:rPr>
                        <a:t>Revised RPN</a:t>
                      </a:r>
                      <a:endParaRPr lang="en-IN" sz="800" b="1" i="0" u="none" strike="noStrike" dirty="0">
                        <a:solidFill>
                          <a:schemeClr val="bg2"/>
                        </a:solidFill>
                        <a:effectLst/>
                        <a:latin typeface="Calibri" panose="020F0502020204030204" pitchFamily="34" charset="0"/>
                      </a:endParaRPr>
                    </a:p>
                  </a:txBody>
                  <a:tcPr marL="2771" marR="2771" marT="2771" marB="0" anchor="ctr">
                    <a:solidFill>
                      <a:schemeClr val="tx1"/>
                    </a:solidFill>
                  </a:tcPr>
                </a:tc>
                <a:extLst>
                  <a:ext uri="{0D108BD9-81ED-4DB2-BD59-A6C34878D82A}">
                    <a16:rowId xmlns:a16="http://schemas.microsoft.com/office/drawing/2014/main" val="2664813092"/>
                  </a:ext>
                </a:extLst>
              </a:tr>
              <a:tr h="648919">
                <a:tc>
                  <a:txBody>
                    <a:bodyPr/>
                    <a:lstStyle/>
                    <a:p>
                      <a:pPr algn="ctr" fontAlgn="b"/>
                      <a:r>
                        <a:rPr lang="en-IN" sz="800" u="none" strike="noStrike">
                          <a:effectLst/>
                        </a:rPr>
                        <a:t>Develop analytical tool for dialing strategy</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Incorrect model predictions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Ineffective dialing strategy, loss of customer engagement</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8</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Poor data quality, lack of validation</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Review by data scientists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5</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190</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Validate models with historical data and perform regular updates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Data Science Team</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2 weeks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3</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130</a:t>
                      </a:r>
                      <a:endParaRPr lang="en-IN" sz="800" b="0" i="0" u="none" strike="noStrike">
                        <a:solidFill>
                          <a:srgbClr val="000000"/>
                        </a:solidFill>
                        <a:effectLst/>
                        <a:latin typeface="Calibri" panose="020F0502020204030204" pitchFamily="34" charset="0"/>
                      </a:endParaRPr>
                    </a:p>
                  </a:txBody>
                  <a:tcPr marL="2771" marR="2771" marT="2771" marB="0" anchor="ctr"/>
                </a:tc>
                <a:extLst>
                  <a:ext uri="{0D108BD9-81ED-4DB2-BD59-A6C34878D82A}">
                    <a16:rowId xmlns:a16="http://schemas.microsoft.com/office/drawing/2014/main" val="816403355"/>
                  </a:ext>
                </a:extLst>
              </a:tr>
              <a:tr h="649006">
                <a:tc>
                  <a:txBody>
                    <a:bodyPr/>
                    <a:lstStyle/>
                    <a:p>
                      <a:pPr algn="ctr" fontAlgn="b"/>
                      <a:r>
                        <a:rPr lang="en-IN" sz="800" u="none" strike="noStrike">
                          <a:effectLst/>
                        </a:rPr>
                        <a:t>Build referral management system</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Misidentification of referral opportunities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Missed revenue opportunities from referrals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Inaccurate customer behavior analysis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5</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Utilize customer feedback for validation</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180</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Implement regular review and adjust algorithms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Call Center Manager</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3 weeks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140</a:t>
                      </a:r>
                      <a:endParaRPr lang="en-IN" sz="800" b="0" i="0" u="none" strike="noStrike">
                        <a:solidFill>
                          <a:srgbClr val="000000"/>
                        </a:solidFill>
                        <a:effectLst/>
                        <a:latin typeface="Calibri" panose="020F0502020204030204" pitchFamily="34" charset="0"/>
                      </a:endParaRPr>
                    </a:p>
                  </a:txBody>
                  <a:tcPr marL="2771" marR="2771" marT="2771" marB="0" anchor="ctr"/>
                </a:tc>
                <a:extLst>
                  <a:ext uri="{0D108BD9-81ED-4DB2-BD59-A6C34878D82A}">
                    <a16:rowId xmlns:a16="http://schemas.microsoft.com/office/drawing/2014/main" val="1032793398"/>
                  </a:ext>
                </a:extLst>
              </a:tr>
              <a:tr h="648919">
                <a:tc>
                  <a:txBody>
                    <a:bodyPr/>
                    <a:lstStyle/>
                    <a:p>
                      <a:pPr algn="ctr" fontAlgn="b"/>
                      <a:r>
                        <a:rPr lang="en-IN" sz="800" u="none" strike="noStrike">
                          <a:effectLst/>
                        </a:rPr>
                        <a:t>Establish training program for agents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Training not effective or insufficient</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Poor agent performance and customer dissatisfaction</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8</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Training program lacks practical focus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Monitor agent performance</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5</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200</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Add more practical, scenario-based training with assessments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Training Manager</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 weeks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3</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140</a:t>
                      </a:r>
                      <a:endParaRPr lang="en-IN" sz="800" b="0" i="0" u="none" strike="noStrike">
                        <a:solidFill>
                          <a:srgbClr val="000000"/>
                        </a:solidFill>
                        <a:effectLst/>
                        <a:latin typeface="Calibri" panose="020F0502020204030204" pitchFamily="34" charset="0"/>
                      </a:endParaRPr>
                    </a:p>
                  </a:txBody>
                  <a:tcPr marL="2771" marR="2771" marT="2771" marB="0" anchor="ctr"/>
                </a:tc>
                <a:extLst>
                  <a:ext uri="{0D108BD9-81ED-4DB2-BD59-A6C34878D82A}">
                    <a16:rowId xmlns:a16="http://schemas.microsoft.com/office/drawing/2014/main" val="271922969"/>
                  </a:ext>
                </a:extLst>
              </a:tr>
              <a:tr h="378742">
                <a:tc>
                  <a:txBody>
                    <a:bodyPr/>
                    <a:lstStyle/>
                    <a:p>
                      <a:pPr algn="ctr" fontAlgn="b"/>
                      <a:r>
                        <a:rPr lang="en-IN" sz="800" u="none" strike="noStrike">
                          <a:effectLst/>
                        </a:rPr>
                        <a:t>Review POS Band categorization</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Incorrect customer categorization</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Customer misalignment, impact on customer service</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9</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Outdated categorization process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Use behavior analytics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190</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Involve cross-functional teams for periodic review</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Ops Lead</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2 weeks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3</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3</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130</a:t>
                      </a:r>
                      <a:endParaRPr lang="en-IN" sz="800" b="0" i="0" u="none" strike="noStrike">
                        <a:solidFill>
                          <a:srgbClr val="000000"/>
                        </a:solidFill>
                        <a:effectLst/>
                        <a:latin typeface="Calibri" panose="020F0502020204030204" pitchFamily="34" charset="0"/>
                      </a:endParaRPr>
                    </a:p>
                  </a:txBody>
                  <a:tcPr marL="2771" marR="2771" marT="2771" marB="0" anchor="ctr"/>
                </a:tc>
                <a:extLst>
                  <a:ext uri="{0D108BD9-81ED-4DB2-BD59-A6C34878D82A}">
                    <a16:rowId xmlns:a16="http://schemas.microsoft.com/office/drawing/2014/main" val="641429059"/>
                  </a:ext>
                </a:extLst>
              </a:tr>
              <a:tr h="648919">
                <a:tc>
                  <a:txBody>
                    <a:bodyPr/>
                    <a:lstStyle/>
                    <a:p>
                      <a:pPr algn="ctr" fontAlgn="b"/>
                      <a:r>
                        <a:rPr lang="en-IN" sz="800" u="none" strike="noStrike">
                          <a:effectLst/>
                        </a:rPr>
                        <a:t>Implement structured onboarding for new agents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Slow skill development</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New agents underperform, customer service issues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8</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Onboarding process not thorough</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Shadowing experienced agents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5</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200</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Add weekly performance feedback and mentorship</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HR &amp; Ops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5 weeks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140</a:t>
                      </a:r>
                      <a:endParaRPr lang="en-IN" sz="800" b="0" i="0" u="none" strike="noStrike">
                        <a:solidFill>
                          <a:srgbClr val="000000"/>
                        </a:solidFill>
                        <a:effectLst/>
                        <a:latin typeface="Calibri" panose="020F0502020204030204" pitchFamily="34" charset="0"/>
                      </a:endParaRPr>
                    </a:p>
                  </a:txBody>
                  <a:tcPr marL="2771" marR="2771" marT="2771" marB="0" anchor="ctr"/>
                </a:tc>
                <a:extLst>
                  <a:ext uri="{0D108BD9-81ED-4DB2-BD59-A6C34878D82A}">
                    <a16:rowId xmlns:a16="http://schemas.microsoft.com/office/drawing/2014/main" val="1253691927"/>
                  </a:ext>
                </a:extLst>
              </a:tr>
              <a:tr h="648919">
                <a:tc>
                  <a:txBody>
                    <a:bodyPr/>
                    <a:lstStyle/>
                    <a:p>
                      <a:pPr algn="ctr" fontAlgn="b"/>
                      <a:r>
                        <a:rPr lang="en-IN" sz="800" u="none" strike="noStrike">
                          <a:effectLst/>
                        </a:rPr>
                        <a:t>Train agents on handling difficult customers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Agents unable to handle complex issues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High customer churn, poor experience</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9</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Lack of conflict resolution training</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6</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Role-playing exercises and customer feedback</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5</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200</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dirty="0">
                          <a:effectLst/>
                        </a:rPr>
                        <a:t>Enhance training with real case studies, role-play advanced scenarios</a:t>
                      </a:r>
                      <a:endParaRPr lang="en-IN" sz="800" b="0" i="0" u="none" strike="noStrike" dirty="0">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Training Manager</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 weeks</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4</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a:effectLst/>
                        </a:rPr>
                        <a:t>3</a:t>
                      </a:r>
                      <a:endParaRPr lang="en-IN" sz="800" b="0" i="0" u="none" strike="noStrike">
                        <a:solidFill>
                          <a:srgbClr val="000000"/>
                        </a:solidFill>
                        <a:effectLst/>
                        <a:latin typeface="Calibri" panose="020F0502020204030204" pitchFamily="34" charset="0"/>
                      </a:endParaRPr>
                    </a:p>
                  </a:txBody>
                  <a:tcPr marL="2771" marR="2771" marT="2771" marB="0" anchor="ctr"/>
                </a:tc>
                <a:tc>
                  <a:txBody>
                    <a:bodyPr/>
                    <a:lstStyle/>
                    <a:p>
                      <a:pPr algn="ctr" fontAlgn="b"/>
                      <a:r>
                        <a:rPr lang="en-IN" sz="800" u="none" strike="noStrike" dirty="0">
                          <a:effectLst/>
                        </a:rPr>
                        <a:t>140</a:t>
                      </a:r>
                      <a:endParaRPr lang="en-IN" sz="800" b="0" i="0" u="none" strike="noStrike" dirty="0">
                        <a:solidFill>
                          <a:srgbClr val="000000"/>
                        </a:solidFill>
                        <a:effectLst/>
                        <a:latin typeface="Calibri" panose="020F0502020204030204" pitchFamily="34" charset="0"/>
                      </a:endParaRPr>
                    </a:p>
                  </a:txBody>
                  <a:tcPr marL="2771" marR="2771" marT="2771" marB="0" anchor="ctr"/>
                </a:tc>
                <a:extLst>
                  <a:ext uri="{0D108BD9-81ED-4DB2-BD59-A6C34878D82A}">
                    <a16:rowId xmlns:a16="http://schemas.microsoft.com/office/drawing/2014/main" val="50438581"/>
                  </a:ext>
                </a:extLst>
              </a:tr>
            </a:tbl>
          </a:graphicData>
        </a:graphic>
      </p:graphicFrame>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35</a:t>
            </a:fld>
            <a:endParaRPr lang="en-GB"/>
          </a:p>
        </p:txBody>
      </p:sp>
    </p:spTree>
    <p:extLst>
      <p:ext uri="{BB962C8B-B14F-4D97-AF65-F5344CB8AC3E}">
        <p14:creationId xmlns:p14="http://schemas.microsoft.com/office/powerpoint/2010/main" val="29772500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smtClean="0">
                <a:latin typeface="Times New Roman" panose="02020603050405020304" pitchFamily="18" charset="0"/>
                <a:cs typeface="Times New Roman" panose="02020603050405020304" pitchFamily="18" charset="0"/>
              </a:rPr>
              <a:t>Control</a:t>
            </a:r>
            <a:endParaRPr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a:p>
        </p:txBody>
      </p:sp>
    </p:spTree>
    <p:extLst>
      <p:ext uri="{BB962C8B-B14F-4D97-AF65-F5344CB8AC3E}">
        <p14:creationId xmlns:p14="http://schemas.microsoft.com/office/powerpoint/2010/main" val="17946582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803821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Control Chart</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6315739" y="948491"/>
            <a:ext cx="2615609" cy="2123658"/>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a:t>After applying Six Sigma methodology to the identified causes, we observed a week-to-week increase in customer resolution during the control phase</a:t>
            </a:r>
            <a:r>
              <a:rPr lang="en-IN" sz="1200" dirty="0" smtClean="0"/>
              <a:t>.</a:t>
            </a:r>
          </a:p>
          <a:p>
            <a:pPr marL="285750" indent="-285750">
              <a:buFont typeface="Wingdings" panose="05000000000000000000" pitchFamily="2" charset="2"/>
              <a:buChar char="Ø"/>
            </a:pPr>
            <a:endParaRPr lang="en-IN" sz="1200" dirty="0"/>
          </a:p>
          <a:p>
            <a:pPr marL="285750" indent="-285750">
              <a:buFont typeface="Wingdings" panose="05000000000000000000" pitchFamily="2" charset="2"/>
              <a:buChar char="Ø"/>
            </a:pPr>
            <a:r>
              <a:rPr lang="en-IN" sz="1200" dirty="0"/>
              <a:t>The P</a:t>
            </a:r>
            <a:r>
              <a:rPr lang="en-IN" sz="1200" dirty="0" smtClean="0"/>
              <a:t> </a:t>
            </a:r>
            <a:r>
              <a:rPr lang="en-IN" sz="1200" dirty="0"/>
              <a:t>control chart indicates that the process is stable, as all data points fall within the control limits.</a:t>
            </a:r>
          </a:p>
        </p:txBody>
      </p:sp>
      <p:sp>
        <p:nvSpPr>
          <p:cNvPr id="6" name="TextBox 5"/>
          <p:cNvSpPr txBox="1"/>
          <p:nvPr/>
        </p:nvSpPr>
        <p:spPr>
          <a:xfrm>
            <a:off x="198472" y="4785944"/>
            <a:ext cx="7690887" cy="230832"/>
          </a:xfrm>
          <a:prstGeom prst="rect">
            <a:avLst/>
          </a:prstGeom>
          <a:noFill/>
        </p:spPr>
        <p:txBody>
          <a:bodyPr wrap="square" rtlCol="0">
            <a:spAutoFit/>
          </a:bodyPr>
          <a:lstStyle/>
          <a:p>
            <a:r>
              <a:rPr lang="en-IN" sz="900" dirty="0" smtClean="0">
                <a:solidFill>
                  <a:srgbClr val="FF0000"/>
                </a:solidFill>
                <a:latin typeface="Times New Roman" panose="02020603050405020304" pitchFamily="18" charset="0"/>
                <a:cs typeface="Times New Roman" panose="02020603050405020304" pitchFamily="18" charset="0"/>
              </a:rPr>
              <a:t>*</a:t>
            </a:r>
            <a:r>
              <a:rPr lang="en-IN" sz="900" dirty="0" smtClean="0">
                <a:latin typeface="Times New Roman" panose="02020603050405020304" pitchFamily="18" charset="0"/>
                <a:cs typeface="Times New Roman" panose="02020603050405020304" pitchFamily="18" charset="0"/>
              </a:rPr>
              <a:t>The </a:t>
            </a:r>
            <a:r>
              <a:rPr lang="en-IN" sz="900" dirty="0">
                <a:latin typeface="Times New Roman" panose="02020603050405020304" pitchFamily="18" charset="0"/>
                <a:cs typeface="Times New Roman" panose="02020603050405020304" pitchFamily="18" charset="0"/>
              </a:rPr>
              <a:t>time interval for the chart is weekly, and the weekly volume is assumed to be constant due to insufficient data for a monthly plot.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pic>
        <p:nvPicPr>
          <p:cNvPr id="3" name="Picture 2"/>
          <p:cNvPicPr>
            <a:picLocks noChangeAspect="1"/>
          </p:cNvPicPr>
          <p:nvPr/>
        </p:nvPicPr>
        <p:blipFill>
          <a:blip r:embed="rId3"/>
          <a:stretch>
            <a:fillRect/>
          </a:stretch>
        </p:blipFill>
        <p:spPr>
          <a:xfrm>
            <a:off x="266368" y="614141"/>
            <a:ext cx="5975174" cy="3986212"/>
          </a:xfrm>
          <a:prstGeom prst="rect">
            <a:avLst/>
          </a:prstGeom>
        </p:spPr>
      </p:pic>
    </p:spTree>
    <p:extLst>
      <p:ext uri="{BB962C8B-B14F-4D97-AF65-F5344CB8AC3E}">
        <p14:creationId xmlns:p14="http://schemas.microsoft.com/office/powerpoint/2010/main" val="18301763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803821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Process Capability in Control phase</a:t>
            </a:r>
            <a:endParaRPr lang="en-GB" sz="1800"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600894" y="2671178"/>
            <a:ext cx="5117806" cy="1015663"/>
          </a:xfrm>
          <a:prstGeom prst="rect">
            <a:avLst/>
          </a:prstGeom>
          <a:solidFill>
            <a:schemeClr val="tx2"/>
          </a:solidFill>
        </p:spPr>
        <p:txBody>
          <a:bodyPr wrap="square" rtlCol="0">
            <a:spAutoFit/>
          </a:bodyPr>
          <a:lstStyle/>
          <a:p>
            <a:pPr marL="285750" indent="-285750">
              <a:buFont typeface="Wingdings" panose="05000000000000000000" pitchFamily="2" charset="2"/>
              <a:buChar char="Ø"/>
            </a:pPr>
            <a:r>
              <a:rPr lang="en-IN" sz="1200" dirty="0"/>
              <a:t>After applying the Six Sigma methodology to the identified causes, we observed a reduction in both DPU and DPMO levels</a:t>
            </a:r>
            <a:r>
              <a:rPr lang="en-IN" sz="1200" dirty="0" smtClean="0"/>
              <a:t>.</a:t>
            </a:r>
          </a:p>
          <a:p>
            <a:pPr marL="285750" indent="-285750">
              <a:buFont typeface="Wingdings" panose="05000000000000000000" pitchFamily="2" charset="2"/>
              <a:buChar char="Ø"/>
            </a:pPr>
            <a:endParaRPr lang="en-IN" sz="1200" dirty="0"/>
          </a:p>
          <a:p>
            <a:pPr marL="285750" indent="-285750">
              <a:buFont typeface="Wingdings" panose="05000000000000000000" pitchFamily="2" charset="2"/>
              <a:buChar char="Ø"/>
            </a:pPr>
            <a:r>
              <a:rPr lang="en-IN" sz="1200" dirty="0"/>
              <a:t>Overall, the sigma level of the process increased from 2.6 to 2.9, indicating significant process improvement.</a:t>
            </a:r>
          </a:p>
        </p:txBody>
      </p:sp>
      <p:graphicFrame>
        <p:nvGraphicFramePr>
          <p:cNvPr id="7" name="Table 6"/>
          <p:cNvGraphicFramePr>
            <a:graphicFrameLocks noGrp="1"/>
          </p:cNvGraphicFramePr>
          <p:nvPr>
            <p:extLst>
              <p:ext uri="{D42A27DB-BD31-4B8C-83A1-F6EECF244321}">
                <p14:modId xmlns:p14="http://schemas.microsoft.com/office/powerpoint/2010/main" val="391649184"/>
              </p:ext>
            </p:extLst>
          </p:nvPr>
        </p:nvGraphicFramePr>
        <p:xfrm>
          <a:off x="315430" y="948491"/>
          <a:ext cx="8169350" cy="1263081"/>
        </p:xfrm>
        <a:graphic>
          <a:graphicData uri="http://schemas.openxmlformats.org/drawingml/2006/table">
            <a:tbl>
              <a:tblPr firstRow="1" bandRow="1">
                <a:tableStyleId>{5C22544A-7EE6-4342-B048-85BDC9FD1C3A}</a:tableStyleId>
              </a:tblPr>
              <a:tblGrid>
                <a:gridCol w="1167050">
                  <a:extLst>
                    <a:ext uri="{9D8B030D-6E8A-4147-A177-3AD203B41FA5}">
                      <a16:colId xmlns:a16="http://schemas.microsoft.com/office/drawing/2014/main" val="1218527356"/>
                    </a:ext>
                  </a:extLst>
                </a:gridCol>
                <a:gridCol w="1167050">
                  <a:extLst>
                    <a:ext uri="{9D8B030D-6E8A-4147-A177-3AD203B41FA5}">
                      <a16:colId xmlns:a16="http://schemas.microsoft.com/office/drawing/2014/main" val="2359736956"/>
                    </a:ext>
                  </a:extLst>
                </a:gridCol>
                <a:gridCol w="1167050">
                  <a:extLst>
                    <a:ext uri="{9D8B030D-6E8A-4147-A177-3AD203B41FA5}">
                      <a16:colId xmlns:a16="http://schemas.microsoft.com/office/drawing/2014/main" val="2356438579"/>
                    </a:ext>
                  </a:extLst>
                </a:gridCol>
                <a:gridCol w="1167050">
                  <a:extLst>
                    <a:ext uri="{9D8B030D-6E8A-4147-A177-3AD203B41FA5}">
                      <a16:colId xmlns:a16="http://schemas.microsoft.com/office/drawing/2014/main" val="415367516"/>
                    </a:ext>
                  </a:extLst>
                </a:gridCol>
                <a:gridCol w="1167050">
                  <a:extLst>
                    <a:ext uri="{9D8B030D-6E8A-4147-A177-3AD203B41FA5}">
                      <a16:colId xmlns:a16="http://schemas.microsoft.com/office/drawing/2014/main" val="2507456000"/>
                    </a:ext>
                  </a:extLst>
                </a:gridCol>
                <a:gridCol w="1167050">
                  <a:extLst>
                    <a:ext uri="{9D8B030D-6E8A-4147-A177-3AD203B41FA5}">
                      <a16:colId xmlns:a16="http://schemas.microsoft.com/office/drawing/2014/main" val="2565715937"/>
                    </a:ext>
                  </a:extLst>
                </a:gridCol>
                <a:gridCol w="1167050">
                  <a:extLst>
                    <a:ext uri="{9D8B030D-6E8A-4147-A177-3AD203B41FA5}">
                      <a16:colId xmlns:a16="http://schemas.microsoft.com/office/drawing/2014/main" val="2994669125"/>
                    </a:ext>
                  </a:extLst>
                </a:gridCol>
              </a:tblGrid>
              <a:tr h="840235">
                <a:tc>
                  <a:txBody>
                    <a:bodyPr/>
                    <a:lstStyle/>
                    <a:p>
                      <a:pPr algn="ctr"/>
                      <a:r>
                        <a:rPr lang="en-IN" sz="1200" dirty="0" smtClean="0">
                          <a:latin typeface="Times New Roman" panose="02020603050405020304" pitchFamily="18" charset="0"/>
                          <a:cs typeface="Times New Roman" panose="02020603050405020304" pitchFamily="18" charset="0"/>
                        </a:rPr>
                        <a:t>No.</a:t>
                      </a:r>
                      <a:r>
                        <a:rPr lang="en-IN" sz="1200" baseline="0" dirty="0" smtClean="0">
                          <a:latin typeface="Times New Roman" panose="02020603050405020304" pitchFamily="18" charset="0"/>
                          <a:cs typeface="Times New Roman" panose="02020603050405020304" pitchFamily="18" charset="0"/>
                        </a:rPr>
                        <a:t> of Units (Total Allocations)</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No. of Defects (Unpaid Customer)</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Defects Opportunities Per Unit</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Defect Per Unit (DPU)</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Defect Per Opportunity (DPO)</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Defect</a:t>
                      </a:r>
                      <a:r>
                        <a:rPr lang="en-IN" sz="1200" baseline="0" dirty="0" smtClean="0">
                          <a:latin typeface="Times New Roman" panose="02020603050405020304" pitchFamily="18" charset="0"/>
                          <a:cs typeface="Times New Roman" panose="02020603050405020304" pitchFamily="18" charset="0"/>
                        </a:rPr>
                        <a:t> Per Million Opportunity (DPMO)</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Sigma Level</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77957989"/>
                  </a:ext>
                </a:extLst>
              </a:tr>
              <a:tr h="422846">
                <a:tc>
                  <a:txBody>
                    <a:bodyPr/>
                    <a:lstStyle/>
                    <a:p>
                      <a:pPr algn="ctr" rtl="0" fontAlgn="ctr"/>
                      <a:r>
                        <a:rPr lang="en-IN" sz="1200" b="0" i="0" u="none" strike="noStrike" dirty="0" smtClean="0">
                          <a:solidFill>
                            <a:srgbClr val="1A9988"/>
                          </a:solidFill>
                          <a:effectLst/>
                          <a:latin typeface="Times New Roman" panose="02020603050405020304" pitchFamily="18" charset="0"/>
                          <a:cs typeface="Times New Roman" panose="02020603050405020304" pitchFamily="18" charset="0"/>
                        </a:rPr>
                        <a:t>10000</a:t>
                      </a:r>
                      <a:endParaRPr lang="en-IN" sz="1200" b="0" i="0" u="none" strike="noStrike" dirty="0">
                        <a:solidFill>
                          <a:srgbClr val="1A9988"/>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rtl="0" fontAlgn="ctr"/>
                      <a:r>
                        <a:rPr lang="en-IN" sz="1200" b="0" i="0" u="none" strike="noStrike" dirty="0" smtClean="0">
                          <a:solidFill>
                            <a:srgbClr val="1A9988"/>
                          </a:solidFill>
                          <a:effectLst/>
                          <a:latin typeface="Times New Roman" panose="02020603050405020304" pitchFamily="18" charset="0"/>
                          <a:cs typeface="Times New Roman" panose="02020603050405020304" pitchFamily="18" charset="0"/>
                        </a:rPr>
                        <a:t>6377</a:t>
                      </a:r>
                      <a:endParaRPr lang="en-IN" sz="1200" b="0" i="0" u="none" strike="noStrike" dirty="0">
                        <a:solidFill>
                          <a:srgbClr val="1A9988"/>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rtl="0" fontAlgn="ctr"/>
                      <a:r>
                        <a:rPr lang="en-IN" sz="1200" b="0" i="0" u="none" strike="noStrike" dirty="0">
                          <a:solidFill>
                            <a:srgbClr val="1A9988"/>
                          </a:solidFill>
                          <a:effectLst/>
                          <a:latin typeface="Times New Roman" panose="02020603050405020304" pitchFamily="18" charset="0"/>
                          <a:cs typeface="Times New Roman" panose="02020603050405020304" pitchFamily="18" charset="0"/>
                        </a:rPr>
                        <a:t>1</a:t>
                      </a:r>
                    </a:p>
                  </a:txBody>
                  <a:tcPr marL="7620" marR="7620" marT="7620" marB="0" anchor="ctr"/>
                </a:tc>
                <a:tc>
                  <a:txBody>
                    <a:bodyPr/>
                    <a:lstStyle/>
                    <a:p>
                      <a:pPr algn="ctr" rtl="0" fontAlgn="ctr"/>
                      <a:r>
                        <a:rPr lang="en-IN" sz="1200" b="0" i="0" u="none" strike="noStrike" dirty="0" smtClean="0">
                          <a:solidFill>
                            <a:srgbClr val="1A9988"/>
                          </a:solidFill>
                          <a:effectLst/>
                          <a:latin typeface="Times New Roman" panose="02020603050405020304" pitchFamily="18" charset="0"/>
                          <a:cs typeface="Times New Roman" panose="02020603050405020304" pitchFamily="18" charset="0"/>
                        </a:rPr>
                        <a:t>0.63</a:t>
                      </a:r>
                      <a:endParaRPr lang="en-IN" sz="1200" b="0" i="0" u="none" strike="noStrike" dirty="0">
                        <a:solidFill>
                          <a:srgbClr val="1A9988"/>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200" b="0" i="0" u="none" strike="noStrike" dirty="0" smtClean="0">
                          <a:solidFill>
                            <a:srgbClr val="1A9988"/>
                          </a:solidFill>
                          <a:effectLst/>
                          <a:latin typeface="Times New Roman" panose="02020603050405020304" pitchFamily="18" charset="0"/>
                          <a:cs typeface="Times New Roman" panose="02020603050405020304" pitchFamily="18" charset="0"/>
                        </a:rPr>
                        <a:t>1</a:t>
                      </a:r>
                      <a:r>
                        <a:rPr lang="en-IN"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7620" marR="7620" marT="7620" marB="0" anchor="ctr"/>
                </a:tc>
                <a:tc>
                  <a:txBody>
                    <a:bodyPr/>
                    <a:lstStyle/>
                    <a:p>
                      <a:pPr algn="ctr" rtl="0" fontAlgn="ctr"/>
                      <a:r>
                        <a:rPr lang="en-IN" sz="1200" b="0" i="0" u="none" strike="noStrike" dirty="0" smtClean="0">
                          <a:solidFill>
                            <a:srgbClr val="1A9988"/>
                          </a:solidFill>
                          <a:effectLst/>
                          <a:latin typeface="Times New Roman" panose="02020603050405020304" pitchFamily="18" charset="0"/>
                          <a:cs typeface="Times New Roman" panose="02020603050405020304" pitchFamily="18" charset="0"/>
                        </a:rPr>
                        <a:t>637700</a:t>
                      </a:r>
                      <a:endParaRPr lang="en-IN" sz="1200" b="0" i="0" u="none" strike="noStrike" dirty="0">
                        <a:solidFill>
                          <a:srgbClr val="1A9988"/>
                        </a:solidFill>
                        <a:effectLst/>
                        <a:latin typeface="Times New Roman" panose="02020603050405020304" pitchFamily="18" charset="0"/>
                        <a:cs typeface="Times New Roman" panose="02020603050405020304" pitchFamily="18" charset="0"/>
                      </a:endParaRPr>
                    </a:p>
                  </a:txBody>
                  <a:tcPr marL="7620" marR="7620" marT="7620" marB="0" anchor="ctr"/>
                </a:tc>
                <a:tc>
                  <a:txBody>
                    <a:bodyPr/>
                    <a:lstStyle/>
                    <a:p>
                      <a:pPr algn="ctr" rtl="0" fontAlgn="ctr"/>
                      <a:r>
                        <a:rPr lang="en-IN" sz="1200" b="0" i="0" u="none" strike="noStrike" dirty="0" smtClean="0">
                          <a:solidFill>
                            <a:srgbClr val="1A9988"/>
                          </a:solidFill>
                          <a:effectLst/>
                          <a:latin typeface="Times New Roman" panose="02020603050405020304" pitchFamily="18" charset="0"/>
                          <a:cs typeface="Times New Roman" panose="02020603050405020304" pitchFamily="18" charset="0"/>
                        </a:rPr>
                        <a:t>2.9</a:t>
                      </a:r>
                      <a:endParaRPr lang="en-IN" sz="1200" b="0" i="0" u="none" strike="noStrike" dirty="0">
                        <a:solidFill>
                          <a:srgbClr val="1A9988"/>
                        </a:solidFill>
                        <a:effectLst/>
                        <a:latin typeface="Times New Roman" panose="02020603050405020304" pitchFamily="18" charset="0"/>
                        <a:cs typeface="Times New Roman" panose="02020603050405020304" pitchFamily="18" charset="0"/>
                      </a:endParaRPr>
                    </a:p>
                  </a:txBody>
                  <a:tcPr marL="7620" marR="7620" marT="7620" marB="0" anchor="ctr"/>
                </a:tc>
                <a:extLst>
                  <a:ext uri="{0D108BD9-81ED-4DB2-BD59-A6C34878D82A}">
                    <a16:rowId xmlns:a16="http://schemas.microsoft.com/office/drawing/2014/main" val="2340709396"/>
                  </a:ext>
                </a:extLst>
              </a:tr>
            </a:tbl>
          </a:graphicData>
        </a:graphic>
      </p:graphicFrame>
      <p:sp>
        <p:nvSpPr>
          <p:cNvPr id="8" name="TextBox 7"/>
          <p:cNvSpPr txBox="1"/>
          <p:nvPr/>
        </p:nvSpPr>
        <p:spPr>
          <a:xfrm>
            <a:off x="446566" y="2799907"/>
            <a:ext cx="3267739" cy="646331"/>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Process Sigma = </a:t>
            </a:r>
            <a:r>
              <a:rPr lang="en-IN" sz="1200" dirty="0" err="1" smtClean="0">
                <a:latin typeface="Times New Roman" panose="02020603050405020304" pitchFamily="18" charset="0"/>
                <a:cs typeface="Times New Roman" panose="02020603050405020304" pitchFamily="18" charset="0"/>
              </a:rPr>
              <a:t>Normsinv</a:t>
            </a:r>
            <a:r>
              <a:rPr lang="en-IN" sz="1200" dirty="0" smtClean="0">
                <a:latin typeface="Times New Roman" panose="02020603050405020304" pitchFamily="18" charset="0"/>
                <a:cs typeface="Times New Roman" panose="02020603050405020304" pitchFamily="18" charset="0"/>
              </a:rPr>
              <a:t>(1+D/O</a:t>
            </a:r>
            <a:r>
              <a:rPr lang="en-IN" sz="1200" dirty="0">
                <a:latin typeface="Times New Roman" panose="02020603050405020304" pitchFamily="18" charset="0"/>
                <a:cs typeface="Times New Roman" panose="02020603050405020304" pitchFamily="18" charset="0"/>
              </a:rPr>
              <a:t>)+1.5)) </a:t>
            </a:r>
            <a:endParaRPr lang="en-IN" sz="1200" dirty="0" smtClean="0">
              <a:latin typeface="Times New Roman" panose="02020603050405020304" pitchFamily="18" charset="0"/>
              <a:cs typeface="Times New Roman" panose="02020603050405020304" pitchFamily="18" charset="0"/>
            </a:endParaRPr>
          </a:p>
          <a:p>
            <a:r>
              <a:rPr lang="en-IN" sz="1200" dirty="0" smtClean="0">
                <a:latin typeface="Times New Roman" panose="02020603050405020304" pitchFamily="18" charset="0"/>
                <a:cs typeface="Times New Roman" panose="02020603050405020304" pitchFamily="18" charset="0"/>
              </a:rPr>
              <a:t>D </a:t>
            </a:r>
            <a:r>
              <a:rPr lang="en-IN" sz="1200" dirty="0">
                <a:latin typeface="Times New Roman" panose="02020603050405020304" pitchFamily="18" charset="0"/>
                <a:cs typeface="Times New Roman" panose="02020603050405020304" pitchFamily="18" charset="0"/>
              </a:rPr>
              <a:t>– Total Defects </a:t>
            </a:r>
            <a:endParaRPr lang="en-IN" sz="1200" dirty="0" smtClean="0">
              <a:latin typeface="Times New Roman" panose="02020603050405020304" pitchFamily="18" charset="0"/>
              <a:cs typeface="Times New Roman" panose="02020603050405020304" pitchFamily="18" charset="0"/>
            </a:endParaRPr>
          </a:p>
          <a:p>
            <a:r>
              <a:rPr lang="en-IN" sz="1200" dirty="0" smtClean="0">
                <a:latin typeface="Times New Roman" panose="02020603050405020304" pitchFamily="18" charset="0"/>
                <a:cs typeface="Times New Roman" panose="02020603050405020304" pitchFamily="18" charset="0"/>
              </a:rPr>
              <a:t>O- </a:t>
            </a:r>
            <a:r>
              <a:rPr lang="en-IN" sz="1200" dirty="0">
                <a:latin typeface="Times New Roman" panose="02020603050405020304" pitchFamily="18" charset="0"/>
                <a:cs typeface="Times New Roman" panose="02020603050405020304" pitchFamily="18" charset="0"/>
              </a:rPr>
              <a:t>Total Opportunities</a:t>
            </a:r>
          </a:p>
        </p:txBody>
      </p:sp>
      <p:sp>
        <p:nvSpPr>
          <p:cNvPr id="9" name="TextBox 8"/>
          <p:cNvSpPr txBox="1"/>
          <p:nvPr/>
        </p:nvSpPr>
        <p:spPr>
          <a:xfrm>
            <a:off x="216190" y="4802674"/>
            <a:ext cx="8268590" cy="230832"/>
          </a:xfrm>
          <a:prstGeom prst="rect">
            <a:avLst/>
          </a:prstGeom>
          <a:noFill/>
        </p:spPr>
        <p:txBody>
          <a:bodyPr wrap="square" rtlCol="0">
            <a:spAutoFit/>
          </a:bodyPr>
          <a:lstStyle/>
          <a:p>
            <a:r>
              <a:rPr lang="en-IN" sz="900" dirty="0" smtClean="0">
                <a:solidFill>
                  <a:srgbClr val="FF0000"/>
                </a:solidFill>
                <a:latin typeface="Times New Roman" panose="02020603050405020304" pitchFamily="18" charset="0"/>
                <a:cs typeface="Times New Roman" panose="02020603050405020304" pitchFamily="18" charset="0"/>
              </a:rPr>
              <a:t>* </a:t>
            </a:r>
            <a:r>
              <a:rPr lang="en-IN" sz="900" dirty="0" smtClean="0">
                <a:latin typeface="Times New Roman" panose="02020603050405020304" pitchFamily="18" charset="0"/>
                <a:cs typeface="Times New Roman" panose="02020603050405020304" pitchFamily="18" charset="0"/>
              </a:rPr>
              <a:t>Total allocations here calculated based on the data from Aug’24 to Sep’24 taking monthly allocation volume </a:t>
            </a:r>
            <a:r>
              <a:rPr lang="en-IN" sz="900" dirty="0">
                <a:latin typeface="Times New Roman" panose="02020603050405020304" pitchFamily="18" charset="0"/>
                <a:cs typeface="Times New Roman" panose="02020603050405020304" pitchFamily="18" charset="0"/>
              </a:rPr>
              <a:t>5</a:t>
            </a:r>
            <a:r>
              <a:rPr lang="en-IN" sz="900" dirty="0" smtClean="0">
                <a:latin typeface="Times New Roman" panose="02020603050405020304" pitchFamily="18" charset="0"/>
                <a:cs typeface="Times New Roman" panose="02020603050405020304" pitchFamily="18" charset="0"/>
              </a:rPr>
              <a:t>000.</a:t>
            </a:r>
            <a:endParaRPr lang="en-IN" sz="9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a:p>
        </p:txBody>
      </p:sp>
    </p:spTree>
    <p:extLst>
      <p:ext uri="{BB962C8B-B14F-4D97-AF65-F5344CB8AC3E}">
        <p14:creationId xmlns:p14="http://schemas.microsoft.com/office/powerpoint/2010/main" val="36522302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12" name="Google Shape;241;p25"/>
          <p:cNvSpPr txBox="1">
            <a:spLocks/>
          </p:cNvSpPr>
          <p:nvPr/>
        </p:nvSpPr>
        <p:spPr>
          <a:xfrm>
            <a:off x="198472" y="0"/>
            <a:ext cx="8038216"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solidFill>
                <a:latin typeface="Times New Roman" panose="02020603050405020304" pitchFamily="18" charset="0"/>
                <a:cs typeface="Times New Roman" panose="02020603050405020304" pitchFamily="18" charset="0"/>
              </a:rPr>
              <a:t> </a:t>
            </a:r>
            <a:r>
              <a:rPr lang="en-GB" sz="1800" dirty="0" smtClean="0">
                <a:latin typeface="Times New Roman" panose="02020603050405020304" pitchFamily="18" charset="0"/>
                <a:cs typeface="Times New Roman" panose="02020603050405020304" pitchFamily="18" charset="0"/>
              </a:rPr>
              <a:t>Voice of Business and Customer</a:t>
            </a:r>
            <a:endParaRPr lang="en-GB" sz="1800" dirty="0">
              <a:solidFill>
                <a:schemeClr val="tx1"/>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96579205"/>
              </p:ext>
            </p:extLst>
          </p:nvPr>
        </p:nvGraphicFramePr>
        <p:xfrm>
          <a:off x="357958" y="956929"/>
          <a:ext cx="8417447" cy="3019647"/>
        </p:xfrm>
        <a:graphic>
          <a:graphicData uri="http://schemas.openxmlformats.org/drawingml/2006/table">
            <a:tbl>
              <a:tblPr>
                <a:tableStyleId>{5C22544A-7EE6-4342-B048-85BDC9FD1C3A}</a:tableStyleId>
              </a:tblPr>
              <a:tblGrid>
                <a:gridCol w="1428312">
                  <a:extLst>
                    <a:ext uri="{9D8B030D-6E8A-4147-A177-3AD203B41FA5}">
                      <a16:colId xmlns:a16="http://schemas.microsoft.com/office/drawing/2014/main" val="2517755090"/>
                    </a:ext>
                  </a:extLst>
                </a:gridCol>
                <a:gridCol w="5372539">
                  <a:extLst>
                    <a:ext uri="{9D8B030D-6E8A-4147-A177-3AD203B41FA5}">
                      <a16:colId xmlns:a16="http://schemas.microsoft.com/office/drawing/2014/main" val="1514731888"/>
                    </a:ext>
                  </a:extLst>
                </a:gridCol>
                <a:gridCol w="1616596">
                  <a:extLst>
                    <a:ext uri="{9D8B030D-6E8A-4147-A177-3AD203B41FA5}">
                      <a16:colId xmlns:a16="http://schemas.microsoft.com/office/drawing/2014/main" val="1647241191"/>
                    </a:ext>
                  </a:extLst>
                </a:gridCol>
              </a:tblGrid>
              <a:tr h="623640">
                <a:tc>
                  <a:txBody>
                    <a:bodyPr/>
                    <a:lstStyle/>
                    <a:p>
                      <a:pPr algn="ctr" fontAlgn="b"/>
                      <a:r>
                        <a:rPr lang="en-IN" sz="1200" b="1" u="none" strike="noStrike" dirty="0">
                          <a:solidFill>
                            <a:schemeClr val="bg2"/>
                          </a:solidFill>
                          <a:effectLst/>
                          <a:latin typeface="Times New Roman" panose="02020603050405020304" pitchFamily="18" charset="0"/>
                          <a:cs typeface="Times New Roman" panose="02020603050405020304" pitchFamily="18" charset="0"/>
                        </a:rPr>
                        <a:t>Business/Customer</a:t>
                      </a:r>
                      <a:endParaRPr lang="en-IN" sz="1200" b="1" i="0" u="none" strike="noStrike" dirty="0">
                        <a:solidFill>
                          <a:schemeClr val="bg2"/>
                        </a:solidFill>
                        <a:effectLst/>
                        <a:latin typeface="Times New Roman" panose="02020603050405020304" pitchFamily="18" charset="0"/>
                        <a:cs typeface="Times New Roman" panose="02020603050405020304" pitchFamily="18" charset="0"/>
                      </a:endParaRPr>
                    </a:p>
                  </a:txBody>
                  <a:tcPr marL="5644" marR="5644" marT="5644" marB="0" anchor="ctr">
                    <a:solidFill>
                      <a:schemeClr val="tx1"/>
                    </a:solidFill>
                  </a:tcPr>
                </a:tc>
                <a:tc>
                  <a:txBody>
                    <a:bodyPr/>
                    <a:lstStyle/>
                    <a:p>
                      <a:pPr algn="ctr" fontAlgn="b"/>
                      <a:r>
                        <a:rPr lang="en-IN" sz="1200" b="1" u="none" strike="noStrike" dirty="0">
                          <a:solidFill>
                            <a:schemeClr val="bg2"/>
                          </a:solidFill>
                          <a:effectLst/>
                          <a:latin typeface="Times New Roman" panose="02020603050405020304" pitchFamily="18" charset="0"/>
                          <a:cs typeface="Times New Roman" panose="02020603050405020304" pitchFamily="18" charset="0"/>
                        </a:rPr>
                        <a:t>VOB/VOC</a:t>
                      </a:r>
                      <a:endParaRPr lang="en-IN" sz="1200" b="1" i="0" u="none" strike="noStrike" dirty="0">
                        <a:solidFill>
                          <a:schemeClr val="bg2"/>
                        </a:solidFill>
                        <a:effectLst/>
                        <a:latin typeface="Times New Roman" panose="02020603050405020304" pitchFamily="18" charset="0"/>
                        <a:cs typeface="Times New Roman" panose="02020603050405020304" pitchFamily="18" charset="0"/>
                      </a:endParaRPr>
                    </a:p>
                  </a:txBody>
                  <a:tcPr marL="5644" marR="5644" marT="5644" marB="0" anchor="ctr">
                    <a:solidFill>
                      <a:schemeClr val="tx1"/>
                    </a:solidFill>
                  </a:tcPr>
                </a:tc>
                <a:tc>
                  <a:txBody>
                    <a:bodyPr/>
                    <a:lstStyle/>
                    <a:p>
                      <a:pPr algn="ctr" fontAlgn="b"/>
                      <a:r>
                        <a:rPr lang="en-IN" sz="1200" b="1" u="none" strike="noStrike" dirty="0">
                          <a:solidFill>
                            <a:schemeClr val="bg2"/>
                          </a:solidFill>
                          <a:effectLst/>
                          <a:latin typeface="Times New Roman" panose="02020603050405020304" pitchFamily="18" charset="0"/>
                          <a:cs typeface="Times New Roman" panose="02020603050405020304" pitchFamily="18" charset="0"/>
                        </a:rPr>
                        <a:t>CTQ</a:t>
                      </a:r>
                      <a:endParaRPr lang="en-IN" sz="1200" b="1" i="0" u="none" strike="noStrike" dirty="0">
                        <a:solidFill>
                          <a:schemeClr val="bg2"/>
                        </a:solidFill>
                        <a:effectLst/>
                        <a:latin typeface="Times New Roman" panose="02020603050405020304" pitchFamily="18" charset="0"/>
                        <a:cs typeface="Times New Roman" panose="02020603050405020304" pitchFamily="18" charset="0"/>
                      </a:endParaRPr>
                    </a:p>
                  </a:txBody>
                  <a:tcPr marL="5644" marR="5644" marT="5644" marB="0" anchor="ctr">
                    <a:solidFill>
                      <a:schemeClr val="tx1"/>
                    </a:solidFill>
                  </a:tcPr>
                </a:tc>
                <a:extLst>
                  <a:ext uri="{0D108BD9-81ED-4DB2-BD59-A6C34878D82A}">
                    <a16:rowId xmlns:a16="http://schemas.microsoft.com/office/drawing/2014/main" val="188538728"/>
                  </a:ext>
                </a:extLst>
              </a:tr>
              <a:tr h="1148727">
                <a:tc>
                  <a:txBody>
                    <a:bodyPr/>
                    <a:lstStyle/>
                    <a:p>
                      <a:pPr algn="ctr" fontAlgn="b"/>
                      <a:r>
                        <a:rPr lang="en-IN" sz="1200" u="none" strike="noStrike">
                          <a:effectLst/>
                          <a:latin typeface="Times New Roman" panose="02020603050405020304" pitchFamily="18" charset="0"/>
                          <a:cs typeface="Times New Roman" panose="02020603050405020304" pitchFamily="18" charset="0"/>
                        </a:rPr>
                        <a:t>Operation Head</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Improve customer resolution percentage over the months to reduce penalties and retain business.</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 Higher customer resolution rate.</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extLst>
                  <a:ext uri="{0D108BD9-81ED-4DB2-BD59-A6C34878D82A}">
                    <a16:rowId xmlns:a16="http://schemas.microsoft.com/office/drawing/2014/main" val="1581301970"/>
                  </a:ext>
                </a:extLst>
              </a:tr>
              <a:tr h="62364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Manager - Operations</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New agents are now performing well and able to handle difficult customers.</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 Better performance by new agents.</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extLst>
                  <a:ext uri="{0D108BD9-81ED-4DB2-BD59-A6C34878D82A}">
                    <a16:rowId xmlns:a16="http://schemas.microsoft.com/office/drawing/2014/main" val="3592666030"/>
                  </a:ext>
                </a:extLst>
              </a:tr>
              <a:tr h="623640">
                <a:tc>
                  <a:txBody>
                    <a:bodyPr/>
                    <a:lstStyle/>
                    <a:p>
                      <a:pPr algn="ctr" fontAlgn="b"/>
                      <a:r>
                        <a:rPr lang="en-IN" sz="1200" u="none" strike="noStrike">
                          <a:effectLst/>
                          <a:latin typeface="Times New Roman" panose="02020603050405020304" pitchFamily="18" charset="0"/>
                          <a:cs typeface="Times New Roman" panose="02020603050405020304" pitchFamily="18" charset="0"/>
                        </a:rPr>
                        <a:t>Quality Assurance Team</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u="none" strike="noStrike">
                          <a:effectLst/>
                          <a:latin typeface="Times New Roman" panose="02020603050405020304" pitchFamily="18" charset="0"/>
                          <a:cs typeface="Times New Roman" panose="02020603050405020304" pitchFamily="18" charset="0"/>
                        </a:rPr>
                        <a:t>Ensure consistency and accuracy in customer list data and correct discrepancies.</a:t>
                      </a:r>
                      <a:endParaRPr lang="en-IN" sz="1200" b="0" i="0" u="none" strike="noStrike">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tc>
                  <a:txBody>
                    <a:bodyPr/>
                    <a:lstStyle/>
                    <a:p>
                      <a:pPr algn="ctr" fontAlgn="b"/>
                      <a:r>
                        <a:rPr lang="en-IN" sz="1200" u="none" strike="noStrike" dirty="0">
                          <a:effectLst/>
                          <a:latin typeface="Times New Roman" panose="02020603050405020304" pitchFamily="18" charset="0"/>
                          <a:cs typeface="Times New Roman" panose="02020603050405020304" pitchFamily="18" charset="0"/>
                        </a:rPr>
                        <a:t> Reduction in data discrepancies.</a:t>
                      </a:r>
                      <a:endParaRPr lang="en-IN"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644" marR="5644" marT="5644" marB="0" anchor="ctr"/>
                </a:tc>
                <a:extLst>
                  <a:ext uri="{0D108BD9-81ED-4DB2-BD59-A6C34878D82A}">
                    <a16:rowId xmlns:a16="http://schemas.microsoft.com/office/drawing/2014/main" val="3116910460"/>
                  </a:ext>
                </a:extLst>
              </a:tr>
            </a:tbl>
          </a:graphicData>
        </a:graphic>
      </p:graphicFrame>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a:p>
        </p:txBody>
      </p:sp>
    </p:spTree>
    <p:extLst>
      <p:ext uri="{BB962C8B-B14F-4D97-AF65-F5344CB8AC3E}">
        <p14:creationId xmlns:p14="http://schemas.microsoft.com/office/powerpoint/2010/main" val="4203396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smtClean="0">
                <a:latin typeface="Times New Roman" panose="02020603050405020304" pitchFamily="18" charset="0"/>
                <a:cs typeface="Times New Roman" panose="02020603050405020304" pitchFamily="18" charset="0"/>
              </a:rPr>
              <a:t>DEFINE</a:t>
            </a:r>
            <a:endParaRPr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40</a:t>
            </a:fld>
            <a:endParaRPr lang="en-GB"/>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5"/>
          <p:cNvSpPr txBox="1">
            <a:spLocks noGrp="1"/>
          </p:cNvSpPr>
          <p:nvPr>
            <p:ph type="title"/>
          </p:nvPr>
        </p:nvSpPr>
        <p:spPr>
          <a:xfrm>
            <a:off x="198473" y="0"/>
            <a:ext cx="3893400" cy="488885"/>
          </a:xfrm>
          <a:prstGeom prst="rect">
            <a:avLst/>
          </a:prstGeom>
        </p:spPr>
        <p:txBody>
          <a:bodyPr spcFirstLastPara="1" wrap="square" lIns="91425" tIns="91425" rIns="91425" bIns="91425" anchor="t" anchorCtr="0">
            <a:noAutofit/>
          </a:bodyPr>
          <a:lstStyle/>
          <a:p>
            <a:pPr lvl="0"/>
            <a:r>
              <a:rPr lang="en-GB" sz="2000" dirty="0" smtClean="0">
                <a:solidFill>
                  <a:schemeClr val="tx1"/>
                </a:solidFill>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SIPOC</a:t>
            </a:r>
            <a:endParaRPr sz="2000"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65448298"/>
              </p:ext>
            </p:extLst>
          </p:nvPr>
        </p:nvGraphicFramePr>
        <p:xfrm>
          <a:off x="141766" y="680486"/>
          <a:ext cx="8754140" cy="3786405"/>
        </p:xfrm>
        <a:graphic>
          <a:graphicData uri="http://schemas.openxmlformats.org/drawingml/2006/table">
            <a:tbl>
              <a:tblPr firstRow="1" bandRow="1">
                <a:tableStyleId>{5C22544A-7EE6-4342-B048-85BDC9FD1C3A}</a:tableStyleId>
              </a:tblPr>
              <a:tblGrid>
                <a:gridCol w="1403499">
                  <a:extLst>
                    <a:ext uri="{9D8B030D-6E8A-4147-A177-3AD203B41FA5}">
                      <a16:colId xmlns:a16="http://schemas.microsoft.com/office/drawing/2014/main" val="1909233605"/>
                    </a:ext>
                  </a:extLst>
                </a:gridCol>
                <a:gridCol w="1531088">
                  <a:extLst>
                    <a:ext uri="{9D8B030D-6E8A-4147-A177-3AD203B41FA5}">
                      <a16:colId xmlns:a16="http://schemas.microsoft.com/office/drawing/2014/main" val="1361853357"/>
                    </a:ext>
                  </a:extLst>
                </a:gridCol>
                <a:gridCol w="2771554">
                  <a:extLst>
                    <a:ext uri="{9D8B030D-6E8A-4147-A177-3AD203B41FA5}">
                      <a16:colId xmlns:a16="http://schemas.microsoft.com/office/drawing/2014/main" val="978698399"/>
                    </a:ext>
                  </a:extLst>
                </a:gridCol>
                <a:gridCol w="1772093">
                  <a:extLst>
                    <a:ext uri="{9D8B030D-6E8A-4147-A177-3AD203B41FA5}">
                      <a16:colId xmlns:a16="http://schemas.microsoft.com/office/drawing/2014/main" val="1241684241"/>
                    </a:ext>
                  </a:extLst>
                </a:gridCol>
                <a:gridCol w="1275906">
                  <a:extLst>
                    <a:ext uri="{9D8B030D-6E8A-4147-A177-3AD203B41FA5}">
                      <a16:colId xmlns:a16="http://schemas.microsoft.com/office/drawing/2014/main" val="3396364321"/>
                    </a:ext>
                  </a:extLst>
                </a:gridCol>
              </a:tblGrid>
              <a:tr h="501249">
                <a:tc>
                  <a:txBody>
                    <a:bodyPr/>
                    <a:lstStyle/>
                    <a:p>
                      <a:pPr algn="ctr"/>
                      <a:r>
                        <a:rPr lang="en-IN" sz="1200" dirty="0" smtClean="0">
                          <a:latin typeface="Times New Roman" panose="02020603050405020304" pitchFamily="18" charset="0"/>
                          <a:cs typeface="Times New Roman" panose="02020603050405020304" pitchFamily="18" charset="0"/>
                        </a:rPr>
                        <a:t>Supplier</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Input</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Process</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Output</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Customer</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7890862"/>
                  </a:ext>
                </a:extLst>
              </a:tr>
              <a:tr h="501249">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Client/Bank</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List of Defaulter Customers</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Get the allocation of defaulter customers from the client/bank.</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Get the allotment for calling</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MIS Team</a:t>
                      </a:r>
                      <a:endParaRPr lang="en-IN" sz="1200" dirty="0">
                        <a:solidFill>
                          <a:schemeClr val="bg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3105468"/>
                  </a:ext>
                </a:extLst>
              </a:tr>
              <a:tr h="501249">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Analytics Team</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Calling Strategy</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MIS/Analytics team prepare the calling strategy and allocate to the agents.</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Allocations to the agents</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Agents</a:t>
                      </a:r>
                      <a:endParaRPr lang="en-IN" sz="1200" dirty="0">
                        <a:solidFill>
                          <a:schemeClr val="bg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3621986"/>
                  </a:ext>
                </a:extLst>
              </a:tr>
              <a:tr h="501249">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Tech team implemented CRM</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Customer's calling details</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Agents will call the customers.</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Call logs or updated CRM records</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Monitoring Team</a:t>
                      </a:r>
                      <a:endParaRPr lang="en-IN" sz="1200" dirty="0">
                        <a:solidFill>
                          <a:schemeClr val="bg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1346458"/>
                  </a:ext>
                </a:extLst>
              </a:tr>
              <a:tr h="501249">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Tech team implemented CRM</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Customers response</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Note the disposition of each customer and update CRM.</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Paid Status of Customer</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Borrower</a:t>
                      </a:r>
                      <a:endParaRPr lang="en-IN" sz="1200" dirty="0">
                        <a:solidFill>
                          <a:schemeClr val="bg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5712401"/>
                  </a:ext>
                </a:extLst>
              </a:tr>
              <a:tr h="501249">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MIS Team</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Customer Status</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Inform the client/Get the update of customer status from CRM and update MIS.</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Each customer Disposition</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Client/Bank</a:t>
                      </a:r>
                      <a:endParaRPr lang="en-IN" sz="1200" dirty="0">
                        <a:solidFill>
                          <a:schemeClr val="bg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797074"/>
                  </a:ext>
                </a:extLst>
              </a:tr>
              <a:tr h="501249">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Training Team</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Feedbacks based on the customers handling</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Training to Team leaders and agents based on Feedback</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Improved handling of customers</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solidFill>
                            <a:schemeClr val="bg2"/>
                          </a:solidFill>
                          <a:latin typeface="Times New Roman" panose="02020603050405020304" pitchFamily="18" charset="0"/>
                          <a:cs typeface="Times New Roman" panose="02020603050405020304" pitchFamily="18" charset="0"/>
                        </a:rPr>
                        <a:t>Team leaders and agents</a:t>
                      </a:r>
                      <a:endParaRPr lang="en-IN" sz="1200" dirty="0">
                        <a:solidFill>
                          <a:schemeClr val="bg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32507621"/>
                  </a:ext>
                </a:extLst>
              </a:tr>
            </a:tbl>
          </a:graphicData>
        </a:graphic>
      </p:graphicFrame>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0" name="TextBox 19"/>
          <p:cNvSpPr txBox="1"/>
          <p:nvPr/>
        </p:nvSpPr>
        <p:spPr>
          <a:xfrm>
            <a:off x="270361" y="75999"/>
            <a:ext cx="7095392" cy="369332"/>
          </a:xfrm>
          <a:prstGeom prst="rect">
            <a:avLst/>
          </a:prstGeom>
          <a:noFill/>
        </p:spPr>
        <p:txBody>
          <a:bodyPr wrap="square" rtlCol="0">
            <a:spAutoFit/>
          </a:bodyPr>
          <a:lstStyle/>
          <a:p>
            <a:r>
              <a:rPr lang="en-IN" sz="1800" b="1" dirty="0">
                <a:solidFill>
                  <a:schemeClr val="bg2"/>
                </a:solidFill>
                <a:latin typeface="Times New Roman" panose="02020603050405020304" pitchFamily="18" charset="0"/>
                <a:cs typeface="Times New Roman" panose="02020603050405020304" pitchFamily="18" charset="0"/>
              </a:rPr>
              <a:t>Project Charter :- To Improve Credit Card Resolution %</a:t>
            </a:r>
          </a:p>
        </p:txBody>
      </p:sp>
      <p:sp>
        <p:nvSpPr>
          <p:cNvPr id="21" name="Rounded Rectangle 20"/>
          <p:cNvSpPr/>
          <p:nvPr/>
        </p:nvSpPr>
        <p:spPr>
          <a:xfrm>
            <a:off x="118697" y="574559"/>
            <a:ext cx="8902211" cy="241065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2" name="TextBox 21"/>
          <p:cNvSpPr txBox="1"/>
          <p:nvPr/>
        </p:nvSpPr>
        <p:spPr>
          <a:xfrm>
            <a:off x="270361" y="652806"/>
            <a:ext cx="3527911" cy="2400657"/>
          </a:xfrm>
          <a:prstGeom prst="rect">
            <a:avLst/>
          </a:prstGeom>
          <a:solidFill>
            <a:schemeClr val="bg1"/>
          </a:solidFill>
          <a:ln>
            <a:solidFill>
              <a:schemeClr val="tx1"/>
            </a:solidFill>
          </a:ln>
        </p:spPr>
        <p:txBody>
          <a:bodyPr wrap="square" rtlCol="0">
            <a:spAutoFit/>
          </a:bodyPr>
          <a:lstStyle/>
          <a:p>
            <a:pPr algn="just"/>
            <a:r>
              <a:rPr lang="en-IN" sz="1000" b="1" dirty="0">
                <a:solidFill>
                  <a:schemeClr val="accent1">
                    <a:lumMod val="75000"/>
                  </a:schemeClr>
                </a:solidFill>
                <a:latin typeface="Times New Roman" panose="02020603050405020304" pitchFamily="18" charset="0"/>
                <a:cs typeface="Times New Roman" panose="02020603050405020304" pitchFamily="18" charset="0"/>
              </a:rPr>
              <a:t>Background :- </a:t>
            </a:r>
            <a:r>
              <a:rPr lang="en-IN" sz="1000" dirty="0">
                <a:latin typeface="Times New Roman" panose="02020603050405020304" pitchFamily="18" charset="0"/>
                <a:cs typeface="Times New Roman" panose="02020603050405020304" pitchFamily="18" charset="0"/>
              </a:rPr>
              <a:t>Alpha Finance Company, a financial institution regulated by the Reserve Bank of India, operates across the entire country. The company's primary business involves issuing credit cards to various customer segments. </a:t>
            </a:r>
          </a:p>
          <a:p>
            <a:pPr algn="just"/>
            <a:endParaRPr lang="en-IN" sz="1000" dirty="0">
              <a:latin typeface="Times New Roman" panose="02020603050405020304" pitchFamily="18" charset="0"/>
              <a:cs typeface="Times New Roman" panose="02020603050405020304" pitchFamily="18" charset="0"/>
            </a:endParaRPr>
          </a:p>
          <a:p>
            <a:pPr algn="just"/>
            <a:r>
              <a:rPr lang="en-IN" sz="1000" b="1" dirty="0">
                <a:solidFill>
                  <a:schemeClr val="accent1">
                    <a:lumMod val="75000"/>
                  </a:schemeClr>
                </a:solidFill>
                <a:latin typeface="Times New Roman" panose="02020603050405020304" pitchFamily="18" charset="0"/>
                <a:cs typeface="Times New Roman" panose="02020603050405020304" pitchFamily="18" charset="0"/>
              </a:rPr>
              <a:t>Business Case :- </a:t>
            </a:r>
            <a:r>
              <a:rPr lang="en-IN" sz="1000" dirty="0">
                <a:latin typeface="Times New Roman" panose="02020603050405020304" pitchFamily="18" charset="0"/>
                <a:cs typeface="Times New Roman" panose="02020603050405020304" pitchFamily="18" charset="0"/>
              </a:rPr>
              <a:t>ABC Ltd, manage the collection process for Alpha Finance based in Thane with an agent headcount of </a:t>
            </a:r>
            <a:r>
              <a:rPr lang="en-IN" sz="1000" dirty="0" smtClean="0">
                <a:latin typeface="Times New Roman" panose="02020603050405020304" pitchFamily="18" charset="0"/>
                <a:cs typeface="Times New Roman" panose="02020603050405020304" pitchFamily="18" charset="0"/>
              </a:rPr>
              <a:t>30. </a:t>
            </a:r>
            <a:r>
              <a:rPr lang="en-IN" sz="1000" dirty="0">
                <a:latin typeface="Times New Roman" panose="02020603050405020304" pitchFamily="18" charset="0"/>
                <a:cs typeface="Times New Roman" panose="02020603050405020304" pitchFamily="18" charset="0"/>
              </a:rPr>
              <a:t>From Jan’24 to June’24, the average collection rate is </a:t>
            </a:r>
            <a:r>
              <a:rPr lang="en-IN" sz="1000" dirty="0" smtClean="0">
                <a:latin typeface="Times New Roman" panose="02020603050405020304" pitchFamily="18" charset="0"/>
                <a:cs typeface="Times New Roman" panose="02020603050405020304" pitchFamily="18" charset="0"/>
              </a:rPr>
              <a:t>32.37%. </a:t>
            </a:r>
            <a:r>
              <a:rPr lang="en-IN" sz="1000" dirty="0">
                <a:latin typeface="Times New Roman" panose="02020603050405020304" pitchFamily="18" charset="0"/>
                <a:cs typeface="Times New Roman" panose="02020603050405020304" pitchFamily="18" charset="0"/>
              </a:rPr>
              <a:t>This means only </a:t>
            </a:r>
            <a:r>
              <a:rPr lang="en-IN" sz="1000" dirty="0" smtClean="0">
                <a:latin typeface="Times New Roman" panose="02020603050405020304" pitchFamily="18" charset="0"/>
                <a:cs typeface="Times New Roman" panose="02020603050405020304" pitchFamily="18" charset="0"/>
              </a:rPr>
              <a:t>₹9.78 </a:t>
            </a:r>
            <a:r>
              <a:rPr lang="en-IN" sz="1000" dirty="0">
                <a:latin typeface="Times New Roman" panose="02020603050405020304" pitchFamily="18" charset="0"/>
                <a:cs typeface="Times New Roman" panose="02020603050405020304" pitchFamily="18" charset="0"/>
              </a:rPr>
              <a:t>crores of the ₹30 crores due are collected, impacting cash flow by </a:t>
            </a:r>
            <a:r>
              <a:rPr lang="en-IN" sz="1000" dirty="0" smtClean="0">
                <a:latin typeface="Times New Roman" panose="02020603050405020304" pitchFamily="18" charset="0"/>
                <a:cs typeface="Times New Roman" panose="02020603050405020304" pitchFamily="18" charset="0"/>
              </a:rPr>
              <a:t>₹20.22 </a:t>
            </a:r>
            <a:r>
              <a:rPr lang="en-IN" sz="1000" dirty="0">
                <a:latin typeface="Times New Roman" panose="02020603050405020304" pitchFamily="18" charset="0"/>
                <a:cs typeface="Times New Roman" panose="02020603050405020304" pitchFamily="18" charset="0"/>
              </a:rPr>
              <a:t>crores. In the last internal meeting, the COO highlighted a declining trend in collections. This needs to be improved in order to retain the business with us. This makes it critical to initiate this project. Without improvement, this will negatively affect business opportunities and cash flow.</a:t>
            </a:r>
          </a:p>
        </p:txBody>
      </p:sp>
      <p:sp>
        <p:nvSpPr>
          <p:cNvPr id="23" name="TextBox 22"/>
          <p:cNvSpPr txBox="1"/>
          <p:nvPr/>
        </p:nvSpPr>
        <p:spPr>
          <a:xfrm>
            <a:off x="3870811" y="651721"/>
            <a:ext cx="2584940" cy="553998"/>
          </a:xfrm>
          <a:prstGeom prst="rect">
            <a:avLst/>
          </a:prstGeom>
          <a:solidFill>
            <a:schemeClr val="bg1"/>
          </a:solidFill>
          <a:ln>
            <a:solidFill>
              <a:schemeClr val="tx1"/>
            </a:solidFill>
          </a:ln>
        </p:spPr>
        <p:txBody>
          <a:bodyPr wrap="square" rtlCol="0">
            <a:spAutoFit/>
          </a:bodyPr>
          <a:lstStyle/>
          <a:p>
            <a:r>
              <a:rPr lang="en-IN" sz="1000" b="1" dirty="0">
                <a:solidFill>
                  <a:schemeClr val="accent1">
                    <a:lumMod val="75000"/>
                  </a:schemeClr>
                </a:solidFill>
                <a:latin typeface="Times New Roman" panose="02020603050405020304" pitchFamily="18" charset="0"/>
                <a:cs typeface="Times New Roman" panose="02020603050405020304" pitchFamily="18" charset="0"/>
              </a:rPr>
              <a:t>Problem Statement:- </a:t>
            </a:r>
            <a:r>
              <a:rPr lang="en-IN" sz="1000" dirty="0">
                <a:latin typeface="Times New Roman" panose="02020603050405020304" pitchFamily="18" charset="0"/>
                <a:cs typeface="Times New Roman" panose="02020603050405020304" pitchFamily="18" charset="0"/>
              </a:rPr>
              <a:t>From January 2024 to June 2024, the collection rate is </a:t>
            </a:r>
            <a:r>
              <a:rPr lang="en-IN" sz="1000" dirty="0" smtClean="0">
                <a:latin typeface="Times New Roman" panose="02020603050405020304" pitchFamily="18" charset="0"/>
                <a:cs typeface="Times New Roman" panose="02020603050405020304" pitchFamily="18" charset="0"/>
              </a:rPr>
              <a:t>32.37%, </a:t>
            </a:r>
            <a:r>
              <a:rPr lang="en-IN" sz="1000" dirty="0">
                <a:latin typeface="Times New Roman" panose="02020603050405020304" pitchFamily="18" charset="0"/>
                <a:cs typeface="Times New Roman" panose="02020603050405020304" pitchFamily="18" charset="0"/>
              </a:rPr>
              <a:t>Which is lower than the requirement of </a:t>
            </a:r>
            <a:r>
              <a:rPr lang="en-IN" sz="1000" dirty="0" smtClean="0">
                <a:latin typeface="Times New Roman" panose="02020603050405020304" pitchFamily="18" charset="0"/>
                <a:cs typeface="Times New Roman" panose="02020603050405020304" pitchFamily="18" charset="0"/>
              </a:rPr>
              <a:t>40%.</a:t>
            </a:r>
            <a:endParaRPr lang="en-IN" sz="10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3870811" y="1348441"/>
            <a:ext cx="2584940" cy="553998"/>
          </a:xfrm>
          <a:prstGeom prst="rect">
            <a:avLst/>
          </a:prstGeom>
          <a:solidFill>
            <a:schemeClr val="bg1"/>
          </a:solidFill>
          <a:ln>
            <a:solidFill>
              <a:schemeClr val="tx1"/>
            </a:solidFill>
          </a:ln>
        </p:spPr>
        <p:txBody>
          <a:bodyPr wrap="square" rtlCol="0">
            <a:spAutoFit/>
          </a:bodyPr>
          <a:lstStyle/>
          <a:p>
            <a:r>
              <a:rPr lang="en-IN" sz="1000" b="1" dirty="0">
                <a:solidFill>
                  <a:schemeClr val="accent1">
                    <a:lumMod val="75000"/>
                  </a:schemeClr>
                </a:solidFill>
                <a:latin typeface="Times New Roman" panose="02020603050405020304" pitchFamily="18" charset="0"/>
                <a:cs typeface="Times New Roman" panose="02020603050405020304" pitchFamily="18" charset="0"/>
              </a:rPr>
              <a:t>Goal Statement:- </a:t>
            </a:r>
            <a:r>
              <a:rPr lang="en-IN" sz="1000" dirty="0">
                <a:latin typeface="Times New Roman" panose="02020603050405020304" pitchFamily="18" charset="0"/>
                <a:cs typeface="Times New Roman" panose="02020603050405020304" pitchFamily="18" charset="0"/>
              </a:rPr>
              <a:t>To improve the Credit card collection from </a:t>
            </a:r>
            <a:r>
              <a:rPr lang="en-IN" sz="1000" dirty="0" smtClean="0">
                <a:latin typeface="Times New Roman" panose="02020603050405020304" pitchFamily="18" charset="0"/>
                <a:cs typeface="Times New Roman" panose="02020603050405020304" pitchFamily="18" charset="0"/>
              </a:rPr>
              <a:t>32.37% </a:t>
            </a:r>
            <a:r>
              <a:rPr lang="en-IN" sz="1000" dirty="0">
                <a:latin typeface="Times New Roman" panose="02020603050405020304" pitchFamily="18" charset="0"/>
                <a:cs typeface="Times New Roman" panose="02020603050405020304" pitchFamily="18" charset="0"/>
              </a:rPr>
              <a:t>to </a:t>
            </a:r>
            <a:r>
              <a:rPr lang="en-IN" sz="1000" dirty="0" smtClean="0">
                <a:latin typeface="Times New Roman" panose="02020603050405020304" pitchFamily="18" charset="0"/>
                <a:cs typeface="Times New Roman" panose="02020603050405020304" pitchFamily="18" charset="0"/>
              </a:rPr>
              <a:t>40% </a:t>
            </a:r>
            <a:r>
              <a:rPr lang="en-IN" sz="1000" dirty="0">
                <a:latin typeface="Times New Roman" panose="02020603050405020304" pitchFamily="18" charset="0"/>
                <a:cs typeface="Times New Roman" panose="02020603050405020304" pitchFamily="18" charset="0"/>
              </a:rPr>
              <a:t>by 30th Dec'24</a:t>
            </a:r>
          </a:p>
        </p:txBody>
      </p:sp>
      <p:sp>
        <p:nvSpPr>
          <p:cNvPr id="25" name="TextBox 24"/>
          <p:cNvSpPr txBox="1"/>
          <p:nvPr/>
        </p:nvSpPr>
        <p:spPr>
          <a:xfrm>
            <a:off x="3870811" y="1931310"/>
            <a:ext cx="2584940" cy="861774"/>
          </a:xfrm>
          <a:prstGeom prst="rect">
            <a:avLst/>
          </a:prstGeom>
          <a:solidFill>
            <a:schemeClr val="bg1"/>
          </a:solidFill>
          <a:ln>
            <a:solidFill>
              <a:schemeClr val="tx1"/>
            </a:solidFill>
          </a:ln>
        </p:spPr>
        <p:txBody>
          <a:bodyPr wrap="square" rtlCol="0">
            <a:spAutoFit/>
          </a:bodyPr>
          <a:lstStyle/>
          <a:p>
            <a:r>
              <a:rPr lang="en-IN" sz="1000" b="1" dirty="0">
                <a:solidFill>
                  <a:schemeClr val="accent1">
                    <a:lumMod val="75000"/>
                  </a:schemeClr>
                </a:solidFill>
                <a:latin typeface="Times New Roman" panose="02020603050405020304" pitchFamily="18" charset="0"/>
                <a:cs typeface="Times New Roman" panose="02020603050405020304" pitchFamily="18" charset="0"/>
              </a:rPr>
              <a:t>Business Benefits:-  </a:t>
            </a:r>
          </a:p>
          <a:p>
            <a:r>
              <a:rPr lang="en-IN" sz="1000" b="1" dirty="0">
                <a:solidFill>
                  <a:schemeClr val="accent1">
                    <a:lumMod val="75000"/>
                  </a:schemeClr>
                </a:solidFill>
                <a:latin typeface="Times New Roman" panose="02020603050405020304" pitchFamily="18" charset="0"/>
                <a:cs typeface="Times New Roman" panose="02020603050405020304" pitchFamily="18" charset="0"/>
              </a:rPr>
              <a:t>1. </a:t>
            </a:r>
            <a:r>
              <a:rPr lang="en-IN" sz="1000" dirty="0">
                <a:latin typeface="Times New Roman" panose="02020603050405020304" pitchFamily="18" charset="0"/>
                <a:cs typeface="Times New Roman" panose="02020603050405020304" pitchFamily="18" charset="0"/>
              </a:rPr>
              <a:t>Client Benefit: ₹ 18 Cr additional resolution per year</a:t>
            </a:r>
          </a:p>
          <a:p>
            <a:r>
              <a:rPr lang="en-IN" sz="1000" dirty="0">
                <a:latin typeface="Times New Roman" panose="02020603050405020304" pitchFamily="18" charset="0"/>
                <a:cs typeface="Times New Roman" panose="02020603050405020304" pitchFamily="18" charset="0"/>
              </a:rPr>
              <a:t>2.  ABC Benefit:- ₹ 2.43 Cr annually (Business retention)</a:t>
            </a:r>
          </a:p>
        </p:txBody>
      </p:sp>
      <p:graphicFrame>
        <p:nvGraphicFramePr>
          <p:cNvPr id="26" name="Table 25"/>
          <p:cNvGraphicFramePr>
            <a:graphicFrameLocks noGrp="1"/>
          </p:cNvGraphicFramePr>
          <p:nvPr>
            <p:extLst>
              <p:ext uri="{D42A27DB-BD31-4B8C-83A1-F6EECF244321}">
                <p14:modId xmlns:p14="http://schemas.microsoft.com/office/powerpoint/2010/main" val="48246420"/>
              </p:ext>
            </p:extLst>
          </p:nvPr>
        </p:nvGraphicFramePr>
        <p:xfrm>
          <a:off x="178777" y="3036883"/>
          <a:ext cx="6000750" cy="1982959"/>
        </p:xfrm>
        <a:graphic>
          <a:graphicData uri="http://schemas.openxmlformats.org/drawingml/2006/table">
            <a:tbl>
              <a:tblPr firstRow="1" bandRow="1">
                <a:effectLst>
                  <a:outerShdw blurRad="50800" dist="38100" algn="l" rotWithShape="0">
                    <a:prstClr val="black">
                      <a:alpha val="40000"/>
                    </a:prstClr>
                  </a:outerShdw>
                </a:effectLst>
                <a:tableStyleId>{5A111915-BE36-4E01-A7E5-04B1672EAD32}</a:tableStyleId>
              </a:tblPr>
              <a:tblGrid>
                <a:gridCol w="1524000">
                  <a:extLst>
                    <a:ext uri="{9D8B030D-6E8A-4147-A177-3AD203B41FA5}">
                      <a16:colId xmlns:a16="http://schemas.microsoft.com/office/drawing/2014/main" val="3384145945"/>
                    </a:ext>
                  </a:extLst>
                </a:gridCol>
                <a:gridCol w="1524000">
                  <a:extLst>
                    <a:ext uri="{9D8B030D-6E8A-4147-A177-3AD203B41FA5}">
                      <a16:colId xmlns:a16="http://schemas.microsoft.com/office/drawing/2014/main" val="3939859267"/>
                    </a:ext>
                  </a:extLst>
                </a:gridCol>
                <a:gridCol w="1524000">
                  <a:extLst>
                    <a:ext uri="{9D8B030D-6E8A-4147-A177-3AD203B41FA5}">
                      <a16:colId xmlns:a16="http://schemas.microsoft.com/office/drawing/2014/main" val="2515060308"/>
                    </a:ext>
                  </a:extLst>
                </a:gridCol>
                <a:gridCol w="1428750">
                  <a:extLst>
                    <a:ext uri="{9D8B030D-6E8A-4147-A177-3AD203B41FA5}">
                      <a16:colId xmlns:a16="http://schemas.microsoft.com/office/drawing/2014/main" val="1016886310"/>
                    </a:ext>
                  </a:extLst>
                </a:gridCol>
              </a:tblGrid>
              <a:tr h="259874">
                <a:tc gridSpan="4">
                  <a:txBody>
                    <a:bodyPr/>
                    <a:lstStyle/>
                    <a:p>
                      <a:pPr algn="ctr"/>
                      <a:r>
                        <a:rPr lang="en-IN" sz="1100" dirty="0" smtClean="0">
                          <a:latin typeface="Times New Roman" panose="02020603050405020304" pitchFamily="18" charset="0"/>
                          <a:cs typeface="Times New Roman" panose="02020603050405020304" pitchFamily="18" charset="0"/>
                        </a:rPr>
                        <a:t>Project Plan</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688279"/>
                  </a:ext>
                </a:extLst>
              </a:tr>
              <a:tr h="278130">
                <a:tc>
                  <a:txBody>
                    <a:bodyPr/>
                    <a:lstStyle/>
                    <a:p>
                      <a:pPr algn="ctr"/>
                      <a:r>
                        <a:rPr lang="en-IN" sz="1100" dirty="0" smtClean="0">
                          <a:latin typeface="Times New Roman" panose="02020603050405020304" pitchFamily="18" charset="0"/>
                          <a:cs typeface="Times New Roman" panose="02020603050405020304" pitchFamily="18" charset="0"/>
                        </a:rPr>
                        <a:t>Phase</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Start</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End</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Remarks</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8590280"/>
                  </a:ext>
                </a:extLst>
              </a:tr>
              <a:tr h="332435">
                <a:tc>
                  <a:txBody>
                    <a:bodyPr/>
                    <a:lstStyle/>
                    <a:p>
                      <a:pPr algn="ctr"/>
                      <a:r>
                        <a:rPr lang="en-IN" sz="1100" dirty="0" smtClean="0">
                          <a:latin typeface="Times New Roman" panose="02020603050405020304" pitchFamily="18" charset="0"/>
                          <a:cs typeface="Times New Roman" panose="02020603050405020304" pitchFamily="18" charset="0"/>
                        </a:rPr>
                        <a:t>Define</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20/06/24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27/06/24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1 week</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130038"/>
                  </a:ext>
                </a:extLst>
              </a:tr>
              <a:tr h="278130">
                <a:tc>
                  <a:txBody>
                    <a:bodyPr/>
                    <a:lstStyle/>
                    <a:p>
                      <a:pPr algn="ctr"/>
                      <a:r>
                        <a:rPr lang="en-IN" sz="1100" dirty="0" smtClean="0">
                          <a:latin typeface="Times New Roman" panose="02020603050405020304" pitchFamily="18" charset="0"/>
                          <a:cs typeface="Times New Roman" panose="02020603050405020304" pitchFamily="18" charset="0"/>
                        </a:rPr>
                        <a:t>Measure</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27/06/24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03/07/24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1 week </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72654"/>
                  </a:ext>
                </a:extLst>
              </a:tr>
              <a:tr h="278130">
                <a:tc>
                  <a:txBody>
                    <a:bodyPr/>
                    <a:lstStyle/>
                    <a:p>
                      <a:pPr algn="ctr"/>
                      <a:r>
                        <a:rPr lang="en-IN" sz="1100" dirty="0" err="1" smtClean="0">
                          <a:latin typeface="Times New Roman" panose="02020603050405020304" pitchFamily="18" charset="0"/>
                          <a:cs typeface="Times New Roman" panose="02020603050405020304" pitchFamily="18" charset="0"/>
                        </a:rPr>
                        <a:t>Analyze</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03/07/24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24/07/24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2-3 weeks</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407063"/>
                  </a:ext>
                </a:extLst>
              </a:tr>
              <a:tr h="278130">
                <a:tc>
                  <a:txBody>
                    <a:bodyPr/>
                    <a:lstStyle/>
                    <a:p>
                      <a:pPr algn="ctr"/>
                      <a:r>
                        <a:rPr lang="en-IN" sz="1100" dirty="0" smtClean="0">
                          <a:latin typeface="Times New Roman" panose="02020603050405020304" pitchFamily="18" charset="0"/>
                          <a:cs typeface="Times New Roman" panose="02020603050405020304" pitchFamily="18" charset="0"/>
                        </a:rPr>
                        <a:t>Improve</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24/07/24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24/08/24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6-8 weeks</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574197"/>
                  </a:ext>
                </a:extLst>
              </a:tr>
              <a:tr h="278130">
                <a:tc>
                  <a:txBody>
                    <a:bodyPr/>
                    <a:lstStyle/>
                    <a:p>
                      <a:pPr algn="ctr"/>
                      <a:r>
                        <a:rPr lang="en-IN" sz="1100" dirty="0" smtClean="0">
                          <a:latin typeface="Times New Roman" panose="02020603050405020304" pitchFamily="18" charset="0"/>
                          <a:cs typeface="Times New Roman" panose="02020603050405020304" pitchFamily="18" charset="0"/>
                        </a:rPr>
                        <a:t>Control</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24/08/24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24/12/24</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dirty="0" smtClean="0">
                          <a:latin typeface="Times New Roman" panose="02020603050405020304" pitchFamily="18" charset="0"/>
                          <a:cs typeface="Times New Roman" panose="02020603050405020304" pitchFamily="18" charset="0"/>
                        </a:rPr>
                        <a:t>6-8 weeks</a:t>
                      </a:r>
                      <a:endParaRPr lang="en-IN" sz="1100" dirty="0">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2248326"/>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593304698"/>
              </p:ext>
            </p:extLst>
          </p:nvPr>
        </p:nvGraphicFramePr>
        <p:xfrm>
          <a:off x="6416918" y="3083267"/>
          <a:ext cx="2603990" cy="1802862"/>
        </p:xfrm>
        <a:graphic>
          <a:graphicData uri="http://schemas.openxmlformats.org/drawingml/2006/table">
            <a:tbl>
              <a:tblPr firstRow="1" bandRow="1">
                <a:effectLst>
                  <a:outerShdw blurRad="50800" dist="38100" algn="l" rotWithShape="0">
                    <a:prstClr val="black">
                      <a:alpha val="40000"/>
                    </a:prstClr>
                  </a:outerShdw>
                </a:effectLst>
                <a:tableStyleId>{5A111915-BE36-4E01-A7E5-04B1672EAD32}</a:tableStyleId>
              </a:tblPr>
              <a:tblGrid>
                <a:gridCol w="1027968">
                  <a:extLst>
                    <a:ext uri="{9D8B030D-6E8A-4147-A177-3AD203B41FA5}">
                      <a16:colId xmlns:a16="http://schemas.microsoft.com/office/drawing/2014/main" val="307587321"/>
                    </a:ext>
                  </a:extLst>
                </a:gridCol>
                <a:gridCol w="1576022">
                  <a:extLst>
                    <a:ext uri="{9D8B030D-6E8A-4147-A177-3AD203B41FA5}">
                      <a16:colId xmlns:a16="http://schemas.microsoft.com/office/drawing/2014/main" val="3001352845"/>
                    </a:ext>
                  </a:extLst>
                </a:gridCol>
              </a:tblGrid>
              <a:tr h="278130">
                <a:tc gridSpan="2">
                  <a:txBody>
                    <a:bodyPr/>
                    <a:lstStyle/>
                    <a:p>
                      <a:pPr algn="ctr"/>
                      <a:r>
                        <a:rPr lang="en-IN" sz="1100" dirty="0" smtClean="0">
                          <a:solidFill>
                            <a:schemeClr val="bg1"/>
                          </a:solidFill>
                          <a:latin typeface="Times New Roman" panose="02020603050405020304" pitchFamily="18" charset="0"/>
                          <a:cs typeface="Times New Roman" panose="02020603050405020304" pitchFamily="18" charset="0"/>
                        </a:rPr>
                        <a:t>Project Team</a:t>
                      </a:r>
                      <a:endParaRPr lang="en-IN" sz="1100" dirty="0">
                        <a:solidFill>
                          <a:schemeClr val="bg1"/>
                        </a:solidFill>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206116"/>
                  </a:ext>
                </a:extLst>
              </a:tr>
              <a:tr h="244572">
                <a:tc>
                  <a:txBody>
                    <a:bodyPr/>
                    <a:lstStyle/>
                    <a:p>
                      <a:pPr algn="ctr"/>
                      <a:r>
                        <a:rPr lang="en-IN" sz="1100" dirty="0" err="1" smtClean="0">
                          <a:solidFill>
                            <a:schemeClr val="bg2"/>
                          </a:solidFill>
                          <a:latin typeface="Times New Roman" panose="02020603050405020304" pitchFamily="18" charset="0"/>
                          <a:cs typeface="Times New Roman" panose="02020603050405020304" pitchFamily="18" charset="0"/>
                        </a:rPr>
                        <a:t>Sponser</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100" dirty="0" smtClean="0">
                          <a:solidFill>
                            <a:schemeClr val="bg2"/>
                          </a:solidFill>
                          <a:latin typeface="Times New Roman" panose="02020603050405020304" pitchFamily="18" charset="0"/>
                          <a:cs typeface="Times New Roman" panose="02020603050405020304" pitchFamily="18" charset="0"/>
                        </a:rPr>
                        <a:t>Mr. Rajesh Kumar</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3215785"/>
                  </a:ext>
                </a:extLst>
              </a:tr>
              <a:tr h="228600">
                <a:tc>
                  <a:txBody>
                    <a:bodyPr/>
                    <a:lstStyle/>
                    <a:p>
                      <a:pPr algn="ctr"/>
                      <a:r>
                        <a:rPr lang="en-IN" sz="1100" dirty="0" smtClean="0">
                          <a:solidFill>
                            <a:schemeClr val="bg2"/>
                          </a:solidFill>
                          <a:latin typeface="Times New Roman" panose="02020603050405020304" pitchFamily="18" charset="0"/>
                          <a:cs typeface="Times New Roman" panose="02020603050405020304" pitchFamily="18" charset="0"/>
                        </a:rPr>
                        <a:t>Champion</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100" dirty="0" err="1" smtClean="0">
                          <a:solidFill>
                            <a:schemeClr val="bg2"/>
                          </a:solidFill>
                          <a:latin typeface="Times New Roman" panose="02020603050405020304" pitchFamily="18" charset="0"/>
                          <a:cs typeface="Times New Roman" panose="02020603050405020304" pitchFamily="18" charset="0"/>
                        </a:rPr>
                        <a:t>Dr.</a:t>
                      </a:r>
                      <a:r>
                        <a:rPr lang="en-IN" sz="1100" dirty="0" smtClean="0">
                          <a:solidFill>
                            <a:schemeClr val="bg2"/>
                          </a:solidFill>
                          <a:latin typeface="Times New Roman" panose="02020603050405020304" pitchFamily="18" charset="0"/>
                          <a:cs typeface="Times New Roman" panose="02020603050405020304" pitchFamily="18" charset="0"/>
                        </a:rPr>
                        <a:t> </a:t>
                      </a:r>
                      <a:r>
                        <a:rPr lang="en-IN" sz="1100" dirty="0" err="1" smtClean="0">
                          <a:solidFill>
                            <a:schemeClr val="bg2"/>
                          </a:solidFill>
                          <a:latin typeface="Times New Roman" panose="02020603050405020304" pitchFamily="18" charset="0"/>
                          <a:cs typeface="Times New Roman" panose="02020603050405020304" pitchFamily="18" charset="0"/>
                        </a:rPr>
                        <a:t>Priya</a:t>
                      </a:r>
                      <a:r>
                        <a:rPr lang="en-IN" sz="1100" dirty="0" smtClean="0">
                          <a:solidFill>
                            <a:schemeClr val="bg2"/>
                          </a:solidFill>
                          <a:latin typeface="Times New Roman" panose="02020603050405020304" pitchFamily="18" charset="0"/>
                          <a:cs typeface="Times New Roman" panose="02020603050405020304" pitchFamily="18" charset="0"/>
                        </a:rPr>
                        <a:t> Singh</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0906240"/>
                  </a:ext>
                </a:extLst>
              </a:tr>
              <a:tr h="232996">
                <a:tc>
                  <a:txBody>
                    <a:bodyPr/>
                    <a:lstStyle/>
                    <a:p>
                      <a:pPr algn="ctr"/>
                      <a:r>
                        <a:rPr lang="en-IN" sz="1100" dirty="0" smtClean="0">
                          <a:solidFill>
                            <a:schemeClr val="bg2"/>
                          </a:solidFill>
                          <a:latin typeface="Times New Roman" panose="02020603050405020304" pitchFamily="18" charset="0"/>
                          <a:cs typeface="Times New Roman" panose="02020603050405020304" pitchFamily="18" charset="0"/>
                        </a:rPr>
                        <a:t>MBB</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100" dirty="0" smtClean="0">
                          <a:solidFill>
                            <a:schemeClr val="bg2"/>
                          </a:solidFill>
                          <a:latin typeface="Times New Roman" panose="02020603050405020304" pitchFamily="18" charset="0"/>
                          <a:cs typeface="Times New Roman" panose="02020603050405020304" pitchFamily="18" charset="0"/>
                        </a:rPr>
                        <a:t>Mr. </a:t>
                      </a:r>
                      <a:r>
                        <a:rPr lang="en-IN" sz="1100" dirty="0" err="1" smtClean="0">
                          <a:solidFill>
                            <a:schemeClr val="bg2"/>
                          </a:solidFill>
                          <a:latin typeface="Times New Roman" panose="02020603050405020304" pitchFamily="18" charset="0"/>
                          <a:cs typeface="Times New Roman" panose="02020603050405020304" pitchFamily="18" charset="0"/>
                        </a:rPr>
                        <a:t>Jatin</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5072798"/>
                  </a:ext>
                </a:extLst>
              </a:tr>
              <a:tr h="230798">
                <a:tc>
                  <a:txBody>
                    <a:bodyPr/>
                    <a:lstStyle/>
                    <a:p>
                      <a:pPr algn="ctr"/>
                      <a:r>
                        <a:rPr lang="en-IN" sz="1100" dirty="0" smtClean="0">
                          <a:solidFill>
                            <a:schemeClr val="bg2"/>
                          </a:solidFill>
                          <a:latin typeface="Times New Roman" panose="02020603050405020304" pitchFamily="18" charset="0"/>
                          <a:cs typeface="Times New Roman" panose="02020603050405020304" pitchFamily="18" charset="0"/>
                        </a:rPr>
                        <a:t>Project Leader</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100" dirty="0" err="1" smtClean="0">
                          <a:solidFill>
                            <a:schemeClr val="bg2"/>
                          </a:solidFill>
                          <a:latin typeface="Times New Roman" panose="02020603050405020304" pitchFamily="18" charset="0"/>
                          <a:cs typeface="Times New Roman" panose="02020603050405020304" pitchFamily="18" charset="0"/>
                        </a:rPr>
                        <a:t>Dushyant</a:t>
                      </a:r>
                      <a:r>
                        <a:rPr lang="en-IN" sz="1100" baseline="0" dirty="0" smtClean="0">
                          <a:solidFill>
                            <a:schemeClr val="bg2"/>
                          </a:solidFill>
                          <a:latin typeface="Times New Roman" panose="02020603050405020304" pitchFamily="18" charset="0"/>
                          <a:cs typeface="Times New Roman" panose="02020603050405020304" pitchFamily="18" charset="0"/>
                        </a:rPr>
                        <a:t> </a:t>
                      </a:r>
                      <a:r>
                        <a:rPr lang="en-IN" sz="1100" baseline="0" dirty="0" err="1" smtClean="0">
                          <a:solidFill>
                            <a:schemeClr val="bg2"/>
                          </a:solidFill>
                          <a:latin typeface="Times New Roman" panose="02020603050405020304" pitchFamily="18" charset="0"/>
                          <a:cs typeface="Times New Roman" panose="02020603050405020304" pitchFamily="18" charset="0"/>
                        </a:rPr>
                        <a:t>Verma</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7567214"/>
                  </a:ext>
                </a:extLst>
              </a:tr>
              <a:tr h="548640">
                <a:tc>
                  <a:txBody>
                    <a:bodyPr/>
                    <a:lstStyle/>
                    <a:p>
                      <a:pPr algn="ctr"/>
                      <a:r>
                        <a:rPr lang="en-IN" sz="1100" dirty="0" smtClean="0">
                          <a:solidFill>
                            <a:schemeClr val="bg2"/>
                          </a:solidFill>
                          <a:latin typeface="Times New Roman" panose="02020603050405020304" pitchFamily="18" charset="0"/>
                          <a:cs typeface="Times New Roman" panose="02020603050405020304" pitchFamily="18" charset="0"/>
                        </a:rPr>
                        <a:t>Team Members</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ctr">
                        <a:buAutoNum type="arabicPeriod"/>
                      </a:pPr>
                      <a:r>
                        <a:rPr lang="en-IN" sz="1100" dirty="0" smtClean="0">
                          <a:solidFill>
                            <a:schemeClr val="bg2"/>
                          </a:solidFill>
                          <a:latin typeface="Times New Roman" panose="02020603050405020304" pitchFamily="18" charset="0"/>
                          <a:cs typeface="Times New Roman" panose="02020603050405020304" pitchFamily="18" charset="0"/>
                        </a:rPr>
                        <a:t>Anjali </a:t>
                      </a:r>
                      <a:r>
                        <a:rPr lang="en-IN" sz="1100" dirty="0" err="1" smtClean="0">
                          <a:solidFill>
                            <a:schemeClr val="bg2"/>
                          </a:solidFill>
                          <a:latin typeface="Times New Roman" panose="02020603050405020304" pitchFamily="18" charset="0"/>
                          <a:cs typeface="Times New Roman" panose="02020603050405020304" pitchFamily="18" charset="0"/>
                        </a:rPr>
                        <a:t>Verma</a:t>
                      </a:r>
                      <a:endParaRPr lang="en-IN" sz="1100" dirty="0" smtClean="0">
                        <a:solidFill>
                          <a:schemeClr val="bg2"/>
                        </a:solidFill>
                        <a:latin typeface="Times New Roman" panose="02020603050405020304" pitchFamily="18" charset="0"/>
                        <a:cs typeface="Times New Roman" panose="02020603050405020304" pitchFamily="18" charset="0"/>
                      </a:endParaRPr>
                    </a:p>
                    <a:p>
                      <a:pPr marL="0" indent="0" algn="ctr">
                        <a:buNone/>
                      </a:pPr>
                      <a:r>
                        <a:rPr lang="en-IN" sz="1100" dirty="0" smtClean="0">
                          <a:solidFill>
                            <a:schemeClr val="bg2"/>
                          </a:solidFill>
                          <a:latin typeface="Times New Roman" panose="02020603050405020304" pitchFamily="18" charset="0"/>
                          <a:cs typeface="Times New Roman" panose="02020603050405020304" pitchFamily="18" charset="0"/>
                        </a:rPr>
                        <a:t>2.   </a:t>
                      </a:r>
                      <a:r>
                        <a:rPr lang="en-IN" sz="1100" dirty="0" err="1" smtClean="0">
                          <a:solidFill>
                            <a:schemeClr val="bg2"/>
                          </a:solidFill>
                          <a:latin typeface="Times New Roman" panose="02020603050405020304" pitchFamily="18" charset="0"/>
                          <a:cs typeface="Times New Roman" panose="02020603050405020304" pitchFamily="18" charset="0"/>
                        </a:rPr>
                        <a:t>Vivek</a:t>
                      </a:r>
                      <a:r>
                        <a:rPr lang="en-IN" sz="1100" dirty="0" smtClean="0">
                          <a:solidFill>
                            <a:schemeClr val="bg2"/>
                          </a:solidFill>
                          <a:latin typeface="Times New Roman" panose="02020603050405020304" pitchFamily="18" charset="0"/>
                          <a:cs typeface="Times New Roman" panose="02020603050405020304" pitchFamily="18" charset="0"/>
                        </a:rPr>
                        <a:t> Sharma</a:t>
                      </a:r>
                    </a:p>
                    <a:p>
                      <a:pPr marL="0" indent="0" algn="ctr">
                        <a:buNone/>
                      </a:pPr>
                      <a:r>
                        <a:rPr lang="en-IN" sz="1100" dirty="0" smtClean="0">
                          <a:solidFill>
                            <a:schemeClr val="bg2"/>
                          </a:solidFill>
                          <a:latin typeface="Times New Roman" panose="02020603050405020304" pitchFamily="18" charset="0"/>
                          <a:cs typeface="Times New Roman" panose="02020603050405020304" pitchFamily="18" charset="0"/>
                        </a:rPr>
                        <a:t>3.      Neha Patel</a:t>
                      </a:r>
                      <a:endParaRPr lang="en-IN" sz="1100" dirty="0">
                        <a:solidFill>
                          <a:schemeClr val="bg2"/>
                        </a:solidFill>
                        <a:latin typeface="Times New Roman" panose="02020603050405020304" pitchFamily="18" charset="0"/>
                        <a:cs typeface="Times New Roman" panose="02020603050405020304" pitchFamily="18" charset="0"/>
                      </a:endParaRP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9299887"/>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846717478"/>
              </p:ext>
            </p:extLst>
          </p:nvPr>
        </p:nvGraphicFramePr>
        <p:xfrm>
          <a:off x="6538546" y="777769"/>
          <a:ext cx="2360734" cy="1870710"/>
        </p:xfrm>
        <a:graphic>
          <a:graphicData uri="http://schemas.openxmlformats.org/drawingml/2006/table">
            <a:tbl>
              <a:tblPr firstRow="1" bandRow="1">
                <a:effectLst>
                  <a:outerShdw blurRad="50800" dist="38100" algn="l" rotWithShape="0">
                    <a:prstClr val="black">
                      <a:alpha val="40000"/>
                    </a:prstClr>
                  </a:outerShdw>
                </a:effectLst>
                <a:tableStyleId>{5A111915-BE36-4E01-A7E5-04B1672EAD32}</a:tableStyleId>
              </a:tblPr>
              <a:tblGrid>
                <a:gridCol w="764930">
                  <a:extLst>
                    <a:ext uri="{9D8B030D-6E8A-4147-A177-3AD203B41FA5}">
                      <a16:colId xmlns:a16="http://schemas.microsoft.com/office/drawing/2014/main" val="307587321"/>
                    </a:ext>
                  </a:extLst>
                </a:gridCol>
                <a:gridCol w="1595804">
                  <a:extLst>
                    <a:ext uri="{9D8B030D-6E8A-4147-A177-3AD203B41FA5}">
                      <a16:colId xmlns:a16="http://schemas.microsoft.com/office/drawing/2014/main" val="3001352845"/>
                    </a:ext>
                  </a:extLst>
                </a:gridCol>
              </a:tblGrid>
              <a:tr h="278130">
                <a:tc gridSpan="2">
                  <a:txBody>
                    <a:bodyPr/>
                    <a:lstStyle/>
                    <a:p>
                      <a:pPr algn="ctr"/>
                      <a:r>
                        <a:rPr lang="en-IN" sz="1100" dirty="0" smtClean="0">
                          <a:solidFill>
                            <a:schemeClr val="bg1"/>
                          </a:solidFill>
                          <a:latin typeface="Times New Roman" panose="02020603050405020304" pitchFamily="18" charset="0"/>
                          <a:cs typeface="Times New Roman" panose="02020603050405020304" pitchFamily="18" charset="0"/>
                        </a:rPr>
                        <a:t>Project Scope</a:t>
                      </a:r>
                      <a:endParaRPr lang="en-IN" sz="1100" dirty="0">
                        <a:solidFill>
                          <a:schemeClr val="bg1"/>
                        </a:solidFill>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206116"/>
                  </a:ext>
                </a:extLst>
              </a:tr>
              <a:tr h="1188720">
                <a:tc>
                  <a:txBody>
                    <a:bodyPr/>
                    <a:lstStyle/>
                    <a:p>
                      <a:pPr algn="ctr"/>
                      <a:r>
                        <a:rPr lang="en-IN" sz="1100" dirty="0" smtClean="0">
                          <a:solidFill>
                            <a:sysClr val="windowText" lastClr="000000"/>
                          </a:solidFill>
                          <a:latin typeface="Times New Roman" panose="02020603050405020304" pitchFamily="18" charset="0"/>
                          <a:cs typeface="Times New Roman" panose="02020603050405020304" pitchFamily="18" charset="0"/>
                        </a:rPr>
                        <a:t>In</a:t>
                      </a:r>
                      <a:r>
                        <a:rPr lang="en-IN" sz="1100" baseline="0" dirty="0" smtClean="0">
                          <a:solidFill>
                            <a:sysClr val="windowText" lastClr="000000"/>
                          </a:solidFill>
                          <a:latin typeface="Times New Roman" panose="02020603050405020304" pitchFamily="18" charset="0"/>
                          <a:cs typeface="Times New Roman" panose="02020603050405020304" pitchFamily="18" charset="0"/>
                        </a:rPr>
                        <a:t> Scope</a:t>
                      </a:r>
                      <a:endParaRPr lang="en-IN" sz="1100" dirty="0">
                        <a:solidFill>
                          <a:sysClr val="windowText" lastClr="000000"/>
                        </a:solidFill>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100" dirty="0" smtClean="0">
                          <a:solidFill>
                            <a:schemeClr val="bg2"/>
                          </a:solidFill>
                          <a:latin typeface="Times New Roman" panose="02020603050405020304" pitchFamily="18" charset="0"/>
                          <a:cs typeface="Times New Roman" panose="02020603050405020304" pitchFamily="18" charset="0"/>
                        </a:rPr>
                        <a:t>Location: PAN India</a:t>
                      </a:r>
                    </a:p>
                    <a:p>
                      <a:r>
                        <a:rPr lang="en-IN" sz="1100" dirty="0" smtClean="0">
                          <a:solidFill>
                            <a:schemeClr val="bg2"/>
                          </a:solidFill>
                          <a:latin typeface="Times New Roman" panose="02020603050405020304" pitchFamily="18" charset="0"/>
                          <a:cs typeface="Times New Roman" panose="02020603050405020304" pitchFamily="18" charset="0"/>
                        </a:rPr>
                        <a:t>FTE:- 30</a:t>
                      </a:r>
                      <a:r>
                        <a:rPr lang="en-IN" sz="1100" baseline="0" dirty="0" smtClean="0">
                          <a:solidFill>
                            <a:schemeClr val="bg2"/>
                          </a:solidFill>
                          <a:latin typeface="Times New Roman" panose="02020603050405020304" pitchFamily="18" charset="0"/>
                          <a:cs typeface="Times New Roman" panose="02020603050405020304" pitchFamily="18" charset="0"/>
                        </a:rPr>
                        <a:t>                  Volume/Monthly:5000 Channel: Outbound</a:t>
                      </a:r>
                    </a:p>
                    <a:p>
                      <a:r>
                        <a:rPr lang="en-IN" sz="1100" baseline="0" dirty="0" smtClean="0">
                          <a:solidFill>
                            <a:schemeClr val="bg2"/>
                          </a:solidFill>
                          <a:latin typeface="Times New Roman" panose="02020603050405020304" pitchFamily="18" charset="0"/>
                          <a:cs typeface="Times New Roman" panose="02020603050405020304" pitchFamily="18" charset="0"/>
                        </a:rPr>
                        <a:t>Language: English, Hindi</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215785"/>
                  </a:ext>
                </a:extLst>
              </a:tr>
              <a:tr h="388620">
                <a:tc>
                  <a:txBody>
                    <a:bodyPr/>
                    <a:lstStyle/>
                    <a:p>
                      <a:pPr algn="ctr"/>
                      <a:r>
                        <a:rPr lang="en-IN" sz="1100" dirty="0" smtClean="0">
                          <a:solidFill>
                            <a:sysClr val="windowText" lastClr="000000"/>
                          </a:solidFill>
                          <a:latin typeface="Times New Roman" panose="02020603050405020304" pitchFamily="18" charset="0"/>
                          <a:cs typeface="Times New Roman" panose="02020603050405020304" pitchFamily="18" charset="0"/>
                        </a:rPr>
                        <a:t>Out of Scope</a:t>
                      </a:r>
                      <a:endParaRPr lang="en-IN" sz="1100" dirty="0">
                        <a:solidFill>
                          <a:sysClr val="windowText" lastClr="000000"/>
                        </a:solidFill>
                        <a:latin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aseline="0" dirty="0" smtClean="0">
                          <a:solidFill>
                            <a:sysClr val="windowText" lastClr="000000"/>
                          </a:solidFill>
                          <a:latin typeface="Times New Roman" panose="02020603050405020304" pitchFamily="18" charset="0"/>
                          <a:cs typeface="Times New Roman" panose="02020603050405020304" pitchFamily="18" charset="0"/>
                        </a:rPr>
                        <a:t>NA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0906240"/>
                  </a:ext>
                </a:extLst>
              </a:tr>
            </a:tbl>
          </a:graphicData>
        </a:graphic>
      </p:graphicFrame>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aphicFrame>
        <p:nvGraphicFramePr>
          <p:cNvPr id="241" name="Table 240"/>
          <p:cNvGraphicFramePr>
            <a:graphicFrameLocks noGrp="1"/>
          </p:cNvGraphicFramePr>
          <p:nvPr>
            <p:extLst>
              <p:ext uri="{D42A27DB-BD31-4B8C-83A1-F6EECF244321}">
                <p14:modId xmlns:p14="http://schemas.microsoft.com/office/powerpoint/2010/main" val="1962136554"/>
              </p:ext>
            </p:extLst>
          </p:nvPr>
        </p:nvGraphicFramePr>
        <p:xfrm>
          <a:off x="308343" y="723824"/>
          <a:ext cx="8410356" cy="2997573"/>
        </p:xfrm>
        <a:graphic>
          <a:graphicData uri="http://schemas.openxmlformats.org/drawingml/2006/table">
            <a:tbl>
              <a:tblPr firstRow="1" bandRow="1">
                <a:effectLst>
                  <a:outerShdw blurRad="50800" dist="38100" dir="5400000" algn="t" rotWithShape="0">
                    <a:prstClr val="black">
                      <a:alpha val="40000"/>
                    </a:prstClr>
                  </a:outerShdw>
                </a:effectLst>
                <a:tableStyleId>{5A111915-BE36-4E01-A7E5-04B1672EAD32}</a:tableStyleId>
              </a:tblPr>
              <a:tblGrid>
                <a:gridCol w="2782187">
                  <a:extLst>
                    <a:ext uri="{9D8B030D-6E8A-4147-A177-3AD203B41FA5}">
                      <a16:colId xmlns:a16="http://schemas.microsoft.com/office/drawing/2014/main" val="2270725311"/>
                    </a:ext>
                  </a:extLst>
                </a:gridCol>
                <a:gridCol w="1041991">
                  <a:extLst>
                    <a:ext uri="{9D8B030D-6E8A-4147-A177-3AD203B41FA5}">
                      <a16:colId xmlns:a16="http://schemas.microsoft.com/office/drawing/2014/main" val="3513431756"/>
                    </a:ext>
                  </a:extLst>
                </a:gridCol>
                <a:gridCol w="1044258">
                  <a:extLst>
                    <a:ext uri="{9D8B030D-6E8A-4147-A177-3AD203B41FA5}">
                      <a16:colId xmlns:a16="http://schemas.microsoft.com/office/drawing/2014/main" val="2441879594"/>
                    </a:ext>
                  </a:extLst>
                </a:gridCol>
                <a:gridCol w="1180640">
                  <a:extLst>
                    <a:ext uri="{9D8B030D-6E8A-4147-A177-3AD203B41FA5}">
                      <a16:colId xmlns:a16="http://schemas.microsoft.com/office/drawing/2014/main" val="2038212348"/>
                    </a:ext>
                  </a:extLst>
                </a:gridCol>
                <a:gridCol w="1180640">
                  <a:extLst>
                    <a:ext uri="{9D8B030D-6E8A-4147-A177-3AD203B41FA5}">
                      <a16:colId xmlns:a16="http://schemas.microsoft.com/office/drawing/2014/main" val="1795225553"/>
                    </a:ext>
                  </a:extLst>
                </a:gridCol>
                <a:gridCol w="1180640">
                  <a:extLst>
                    <a:ext uri="{9D8B030D-6E8A-4147-A177-3AD203B41FA5}">
                      <a16:colId xmlns:a16="http://schemas.microsoft.com/office/drawing/2014/main" val="3332717356"/>
                    </a:ext>
                  </a:extLst>
                </a:gridCol>
              </a:tblGrid>
              <a:tr h="271327">
                <a:tc>
                  <a:txBody>
                    <a:bodyPr/>
                    <a:lstStyle/>
                    <a:p>
                      <a:pPr algn="ctr"/>
                      <a:r>
                        <a:rPr lang="en-IN" sz="1100" b="1" dirty="0" smtClean="0">
                          <a:latin typeface="Times New Roman" panose="02020603050405020304" pitchFamily="18" charset="0"/>
                          <a:cs typeface="Times New Roman" panose="02020603050405020304" pitchFamily="18" charset="0"/>
                        </a:rPr>
                        <a:t>Key Stakeholder</a:t>
                      </a:r>
                      <a:endParaRPr lang="en-IN" sz="11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latin typeface="Times New Roman" panose="02020603050405020304" pitchFamily="18" charset="0"/>
                          <a:cs typeface="Times New Roman" panose="02020603050405020304" pitchFamily="18" charset="0"/>
                        </a:rPr>
                        <a:t>Define</a:t>
                      </a:r>
                      <a:endParaRPr lang="en-IN" sz="11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latin typeface="Times New Roman" panose="02020603050405020304" pitchFamily="18" charset="0"/>
                          <a:cs typeface="Times New Roman" panose="02020603050405020304" pitchFamily="18" charset="0"/>
                        </a:rPr>
                        <a:t>Measure</a:t>
                      </a:r>
                      <a:endParaRPr lang="en-IN" sz="11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err="1" smtClean="0">
                          <a:latin typeface="Times New Roman" panose="02020603050405020304" pitchFamily="18" charset="0"/>
                          <a:cs typeface="Times New Roman" panose="02020603050405020304" pitchFamily="18" charset="0"/>
                        </a:rPr>
                        <a:t>Analyze</a:t>
                      </a:r>
                      <a:endParaRPr lang="en-IN" sz="11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latin typeface="Times New Roman" panose="02020603050405020304" pitchFamily="18" charset="0"/>
                          <a:cs typeface="Times New Roman" panose="02020603050405020304" pitchFamily="18" charset="0"/>
                        </a:rPr>
                        <a:t>Improve</a:t>
                      </a:r>
                      <a:endParaRPr lang="en-IN" sz="11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latin typeface="Times New Roman" panose="02020603050405020304" pitchFamily="18" charset="0"/>
                          <a:cs typeface="Times New Roman" panose="02020603050405020304" pitchFamily="18" charset="0"/>
                        </a:rPr>
                        <a:t>Control</a:t>
                      </a:r>
                      <a:endParaRPr lang="en-IN" sz="11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353274"/>
                  </a:ext>
                </a:extLst>
              </a:tr>
              <a:tr h="4111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dirty="0" smtClean="0">
                          <a:solidFill>
                            <a:schemeClr val="bg2"/>
                          </a:solidFill>
                          <a:latin typeface="Times New Roman" panose="02020603050405020304" pitchFamily="18" charset="0"/>
                          <a:cs typeface="Times New Roman" panose="02020603050405020304" pitchFamily="18" charset="0"/>
                        </a:rPr>
                        <a:t>Project </a:t>
                      </a:r>
                      <a:r>
                        <a:rPr lang="en-IN" sz="1100" b="1" dirty="0" err="1" smtClean="0">
                          <a:solidFill>
                            <a:schemeClr val="bg2"/>
                          </a:solidFill>
                          <a:latin typeface="Times New Roman" panose="02020603050405020304" pitchFamily="18" charset="0"/>
                          <a:cs typeface="Times New Roman" panose="02020603050405020304" pitchFamily="18" charset="0"/>
                        </a:rPr>
                        <a:t>Sponser</a:t>
                      </a:r>
                      <a:r>
                        <a:rPr lang="en-IN" sz="1100" b="1" dirty="0" smtClean="0">
                          <a:solidFill>
                            <a:schemeClr val="bg2"/>
                          </a:solidFill>
                          <a:latin typeface="Times New Roman" panose="02020603050405020304" pitchFamily="18" charset="0"/>
                          <a:cs typeface="Times New Roman" panose="02020603050405020304" pitchFamily="18" charset="0"/>
                        </a:rPr>
                        <a:t>: </a:t>
                      </a:r>
                      <a:r>
                        <a:rPr lang="en-IN" sz="1100" dirty="0" smtClean="0">
                          <a:solidFill>
                            <a:schemeClr val="bg2"/>
                          </a:solidFill>
                          <a:latin typeface="Times New Roman" panose="02020603050405020304" pitchFamily="18" charset="0"/>
                          <a:cs typeface="Times New Roman" panose="02020603050405020304" pitchFamily="18" charset="0"/>
                        </a:rPr>
                        <a:t>Mr. Rajesh Kumar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I</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I</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I</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I</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I</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999264"/>
                  </a:ext>
                </a:extLst>
              </a:tr>
              <a:tr h="411141">
                <a:tc>
                  <a:txBody>
                    <a:bodyPr/>
                    <a:lstStyle/>
                    <a:p>
                      <a:pPr algn="l"/>
                      <a:r>
                        <a:rPr lang="en-IN" sz="1100" b="1" dirty="0" smtClean="0">
                          <a:solidFill>
                            <a:schemeClr val="bg2"/>
                          </a:solidFill>
                          <a:latin typeface="Times New Roman" panose="02020603050405020304" pitchFamily="18" charset="0"/>
                          <a:cs typeface="Times New Roman" panose="02020603050405020304" pitchFamily="18" charset="0"/>
                        </a:rPr>
                        <a:t>Project Champion: </a:t>
                      </a:r>
                      <a:r>
                        <a:rPr lang="en-IN" sz="1100" dirty="0" err="1" smtClean="0">
                          <a:solidFill>
                            <a:schemeClr val="bg2"/>
                          </a:solidFill>
                          <a:latin typeface="Times New Roman" panose="02020603050405020304" pitchFamily="18" charset="0"/>
                          <a:cs typeface="Times New Roman" panose="02020603050405020304" pitchFamily="18" charset="0"/>
                        </a:rPr>
                        <a:t>Dr.</a:t>
                      </a:r>
                      <a:r>
                        <a:rPr lang="en-IN" sz="1100" dirty="0" smtClean="0">
                          <a:solidFill>
                            <a:schemeClr val="bg2"/>
                          </a:solidFill>
                          <a:latin typeface="Times New Roman" panose="02020603050405020304" pitchFamily="18" charset="0"/>
                          <a:cs typeface="Times New Roman" panose="02020603050405020304" pitchFamily="18" charset="0"/>
                        </a:rPr>
                        <a:t> </a:t>
                      </a:r>
                      <a:r>
                        <a:rPr lang="en-IN" sz="1100" dirty="0" err="1" smtClean="0">
                          <a:solidFill>
                            <a:schemeClr val="bg2"/>
                          </a:solidFill>
                          <a:latin typeface="Times New Roman" panose="02020603050405020304" pitchFamily="18" charset="0"/>
                          <a:cs typeface="Times New Roman" panose="02020603050405020304" pitchFamily="18" charset="0"/>
                        </a:rPr>
                        <a:t>Priya</a:t>
                      </a:r>
                      <a:r>
                        <a:rPr lang="en-IN" sz="1100" dirty="0" smtClean="0">
                          <a:solidFill>
                            <a:schemeClr val="bg2"/>
                          </a:solidFill>
                          <a:latin typeface="Times New Roman" panose="02020603050405020304" pitchFamily="18" charset="0"/>
                          <a:cs typeface="Times New Roman" panose="02020603050405020304" pitchFamily="18" charset="0"/>
                        </a:rPr>
                        <a:t> Singh</a:t>
                      </a:r>
                      <a:endParaRPr lang="en-IN" sz="1100"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A</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A</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A</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A</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A</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4227760"/>
                  </a:ext>
                </a:extLst>
              </a:tr>
              <a:tr h="411141">
                <a:tc>
                  <a:txBody>
                    <a:bodyPr/>
                    <a:lstStyle/>
                    <a:p>
                      <a:pPr algn="l"/>
                      <a:r>
                        <a:rPr lang="en-IN" sz="1100" b="1" dirty="0" smtClean="0">
                          <a:solidFill>
                            <a:schemeClr val="bg2"/>
                          </a:solidFill>
                          <a:latin typeface="Times New Roman" panose="02020603050405020304" pitchFamily="18" charset="0"/>
                          <a:cs typeface="Times New Roman" panose="02020603050405020304" pitchFamily="18" charset="0"/>
                        </a:rPr>
                        <a:t>Project Leader: </a:t>
                      </a:r>
                      <a:r>
                        <a:rPr lang="en-IN" sz="1100" dirty="0" err="1" smtClean="0">
                          <a:solidFill>
                            <a:schemeClr val="bg2"/>
                          </a:solidFill>
                          <a:latin typeface="Times New Roman" panose="02020603050405020304" pitchFamily="18" charset="0"/>
                          <a:cs typeface="Times New Roman" panose="02020603050405020304" pitchFamily="18" charset="0"/>
                        </a:rPr>
                        <a:t>Dushyant</a:t>
                      </a:r>
                      <a:r>
                        <a:rPr lang="en-IN" sz="1100" baseline="0" dirty="0" smtClean="0">
                          <a:solidFill>
                            <a:schemeClr val="bg2"/>
                          </a:solidFill>
                          <a:latin typeface="Times New Roman" panose="02020603050405020304" pitchFamily="18" charset="0"/>
                          <a:cs typeface="Times New Roman" panose="02020603050405020304" pitchFamily="18" charset="0"/>
                        </a:rPr>
                        <a:t> </a:t>
                      </a:r>
                      <a:r>
                        <a:rPr lang="en-IN" sz="1100" baseline="0" dirty="0" err="1" smtClean="0">
                          <a:solidFill>
                            <a:schemeClr val="bg2"/>
                          </a:solidFill>
                          <a:latin typeface="Times New Roman" panose="02020603050405020304" pitchFamily="18" charset="0"/>
                          <a:cs typeface="Times New Roman" panose="02020603050405020304" pitchFamily="18" charset="0"/>
                        </a:rPr>
                        <a:t>Verma</a:t>
                      </a:r>
                      <a:endParaRPr lang="en-IN" sz="1100"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210964"/>
                  </a:ext>
                </a:extLst>
              </a:tr>
              <a:tr h="1125130">
                <a:tc>
                  <a:txBody>
                    <a:bodyPr/>
                    <a:lstStyle/>
                    <a:p>
                      <a:pPr algn="l"/>
                      <a:r>
                        <a:rPr lang="en-IN" sz="1100" b="1" dirty="0" smtClean="0">
                          <a:solidFill>
                            <a:schemeClr val="bg2"/>
                          </a:solidFill>
                          <a:latin typeface="Times New Roman" panose="02020603050405020304" pitchFamily="18" charset="0"/>
                          <a:cs typeface="Times New Roman" panose="02020603050405020304" pitchFamily="18" charset="0"/>
                        </a:rPr>
                        <a:t>Team Member/Cross Functional</a:t>
                      </a:r>
                      <a:r>
                        <a:rPr lang="en-IN" sz="1100" b="1" baseline="0" dirty="0" smtClean="0">
                          <a:solidFill>
                            <a:schemeClr val="bg2"/>
                          </a:solidFill>
                          <a:latin typeface="Times New Roman" panose="02020603050405020304" pitchFamily="18" charset="0"/>
                          <a:cs typeface="Times New Roman" panose="02020603050405020304" pitchFamily="18" charset="0"/>
                        </a:rPr>
                        <a:t> </a:t>
                      </a:r>
                      <a:r>
                        <a:rPr lang="en-IN" sz="1100" b="1" dirty="0" smtClean="0">
                          <a:solidFill>
                            <a:schemeClr val="bg2"/>
                          </a:solidFill>
                          <a:latin typeface="Times New Roman" panose="02020603050405020304" pitchFamily="18" charset="0"/>
                          <a:cs typeface="Times New Roman" panose="02020603050405020304" pitchFamily="18" charset="0"/>
                        </a:rPr>
                        <a:t>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dirty="0" smtClean="0">
                          <a:solidFill>
                            <a:schemeClr val="bg2"/>
                          </a:solidFill>
                          <a:latin typeface="Times New Roman" panose="02020603050405020304" pitchFamily="18" charset="0"/>
                          <a:cs typeface="Times New Roman" panose="02020603050405020304" pitchFamily="18" charset="0"/>
                        </a:rPr>
                        <a:t>Operations Team : </a:t>
                      </a:r>
                      <a:r>
                        <a:rPr lang="en-IN" sz="1100" dirty="0" smtClean="0">
                          <a:solidFill>
                            <a:schemeClr val="bg2"/>
                          </a:solidFill>
                          <a:latin typeface="Times New Roman" panose="02020603050405020304" pitchFamily="18" charset="0"/>
                          <a:cs typeface="Times New Roman" panose="02020603050405020304" pitchFamily="18" charset="0"/>
                        </a:rPr>
                        <a:t>Anjali </a:t>
                      </a:r>
                      <a:r>
                        <a:rPr lang="en-IN" sz="1100" dirty="0" err="1" smtClean="0">
                          <a:solidFill>
                            <a:schemeClr val="bg2"/>
                          </a:solidFill>
                          <a:latin typeface="Times New Roman" panose="02020603050405020304" pitchFamily="18" charset="0"/>
                          <a:cs typeface="Times New Roman" panose="02020603050405020304" pitchFamily="18" charset="0"/>
                        </a:rPr>
                        <a:t>Verma</a:t>
                      </a:r>
                      <a:endParaRPr lang="en-IN" sz="1100" b="1" dirty="0" smtClean="0">
                        <a:solidFill>
                          <a:schemeClr val="bg2"/>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dirty="0" smtClean="0">
                          <a:solidFill>
                            <a:schemeClr val="bg2"/>
                          </a:solidFill>
                          <a:latin typeface="Times New Roman" panose="02020603050405020304" pitchFamily="18" charset="0"/>
                          <a:cs typeface="Times New Roman" panose="02020603050405020304" pitchFamily="18" charset="0"/>
                        </a:rPr>
                        <a:t>Training Team: </a:t>
                      </a:r>
                      <a:r>
                        <a:rPr lang="en-IN" sz="1100" dirty="0" err="1" smtClean="0">
                          <a:solidFill>
                            <a:schemeClr val="bg2"/>
                          </a:solidFill>
                          <a:latin typeface="Times New Roman" panose="02020603050405020304" pitchFamily="18" charset="0"/>
                          <a:cs typeface="Times New Roman" panose="02020603050405020304" pitchFamily="18" charset="0"/>
                        </a:rPr>
                        <a:t>Vivek</a:t>
                      </a:r>
                      <a:r>
                        <a:rPr lang="en-IN" sz="1100" dirty="0" smtClean="0">
                          <a:solidFill>
                            <a:schemeClr val="bg2"/>
                          </a:solidFill>
                          <a:latin typeface="Times New Roman" panose="02020603050405020304" pitchFamily="18" charset="0"/>
                          <a:cs typeface="Times New Roman" panose="02020603050405020304" pitchFamily="18" charset="0"/>
                        </a:rPr>
                        <a:t> Sharma</a:t>
                      </a:r>
                      <a:endParaRPr lang="en-IN" sz="1100" b="1" dirty="0" smtClean="0">
                        <a:solidFill>
                          <a:schemeClr val="bg2"/>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dirty="0" smtClean="0">
                          <a:solidFill>
                            <a:schemeClr val="bg2"/>
                          </a:solidFill>
                          <a:latin typeface="Times New Roman" panose="02020603050405020304" pitchFamily="18" charset="0"/>
                          <a:cs typeface="Times New Roman" panose="02020603050405020304" pitchFamily="18" charset="0"/>
                        </a:rPr>
                        <a:t>MIS Team: </a:t>
                      </a:r>
                      <a:r>
                        <a:rPr lang="en-IN" sz="1100" dirty="0" smtClean="0">
                          <a:solidFill>
                            <a:schemeClr val="bg2"/>
                          </a:solidFill>
                          <a:latin typeface="Times New Roman" panose="02020603050405020304" pitchFamily="18" charset="0"/>
                          <a:cs typeface="Times New Roman" panose="02020603050405020304" pitchFamily="18" charset="0"/>
                        </a:rPr>
                        <a:t>Neha Patel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100" b="1" dirty="0" smtClean="0">
                          <a:solidFill>
                            <a:schemeClr val="bg2"/>
                          </a:solidFill>
                          <a:latin typeface="Times New Roman" panose="02020603050405020304" pitchFamily="18" charset="0"/>
                          <a:cs typeface="Times New Roman" panose="02020603050405020304" pitchFamily="18" charset="0"/>
                        </a:rPr>
                        <a:t>Analytics Team: </a:t>
                      </a:r>
                      <a:r>
                        <a:rPr lang="en-IN" sz="1100" b="0" dirty="0" smtClean="0">
                          <a:solidFill>
                            <a:schemeClr val="bg2"/>
                          </a:solidFill>
                          <a:latin typeface="Times New Roman" panose="02020603050405020304" pitchFamily="18" charset="0"/>
                          <a:cs typeface="Times New Roman" panose="02020603050405020304" pitchFamily="18" charset="0"/>
                        </a:rPr>
                        <a:t>Rohan</a:t>
                      </a:r>
                      <a:r>
                        <a:rPr lang="en-IN" sz="1100" b="0" baseline="0" dirty="0" smtClean="0">
                          <a:solidFill>
                            <a:schemeClr val="bg2"/>
                          </a:solidFill>
                          <a:latin typeface="Times New Roman" panose="02020603050405020304" pitchFamily="18" charset="0"/>
                          <a:cs typeface="Times New Roman" panose="02020603050405020304" pitchFamily="18" charset="0"/>
                        </a:rPr>
                        <a:t> Sharma</a:t>
                      </a:r>
                      <a:endParaRPr lang="en-IN" sz="1100" b="1" dirty="0" smtClean="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M</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5789107"/>
                  </a:ext>
                </a:extLst>
              </a:tr>
              <a:tr h="367693">
                <a:tc>
                  <a:txBody>
                    <a:bodyPr/>
                    <a:lstStyle/>
                    <a:p>
                      <a:pPr algn="l"/>
                      <a:r>
                        <a:rPr lang="en-IN" sz="1100" b="1" dirty="0" smtClean="0">
                          <a:solidFill>
                            <a:schemeClr val="bg2"/>
                          </a:solidFill>
                          <a:latin typeface="Times New Roman" panose="02020603050405020304" pitchFamily="18" charset="0"/>
                          <a:cs typeface="Times New Roman" panose="02020603050405020304" pitchFamily="18" charset="0"/>
                        </a:rPr>
                        <a:t>MBB:</a:t>
                      </a:r>
                      <a:r>
                        <a:rPr lang="en-IN" sz="1100" b="1" baseline="0" dirty="0" smtClean="0">
                          <a:solidFill>
                            <a:schemeClr val="bg2"/>
                          </a:solidFill>
                          <a:latin typeface="Times New Roman" panose="02020603050405020304" pitchFamily="18" charset="0"/>
                          <a:cs typeface="Times New Roman" panose="02020603050405020304" pitchFamily="18" charset="0"/>
                        </a:rPr>
                        <a:t> </a:t>
                      </a:r>
                      <a:r>
                        <a:rPr lang="en-IN" sz="1100" b="0" baseline="0" dirty="0" smtClean="0">
                          <a:solidFill>
                            <a:schemeClr val="bg2"/>
                          </a:solidFill>
                          <a:latin typeface="Times New Roman" panose="02020603050405020304" pitchFamily="18" charset="0"/>
                          <a:cs typeface="Times New Roman" panose="02020603050405020304" pitchFamily="18" charset="0"/>
                        </a:rPr>
                        <a:t>Mr. </a:t>
                      </a:r>
                      <a:r>
                        <a:rPr lang="en-IN" sz="1100" b="0" baseline="0" smtClean="0">
                          <a:solidFill>
                            <a:schemeClr val="bg2"/>
                          </a:solidFill>
                          <a:latin typeface="Times New Roman" panose="02020603050405020304" pitchFamily="18" charset="0"/>
                          <a:cs typeface="Times New Roman" panose="02020603050405020304" pitchFamily="18" charset="0"/>
                        </a:rPr>
                        <a:t>Jatin</a:t>
                      </a:r>
                      <a:endParaRPr lang="en-IN" sz="1100" b="1" dirty="0" smtClean="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R</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R</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R</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R</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100" b="1" dirty="0" smtClean="0">
                          <a:solidFill>
                            <a:schemeClr val="bg2"/>
                          </a:solidFill>
                          <a:latin typeface="Times New Roman" panose="02020603050405020304" pitchFamily="18" charset="0"/>
                          <a:cs typeface="Times New Roman" panose="02020603050405020304" pitchFamily="18" charset="0"/>
                        </a:rPr>
                        <a:t>R</a:t>
                      </a:r>
                      <a:endParaRPr lang="en-IN" sz="1100" b="1" dirty="0">
                        <a:solidFill>
                          <a:schemeClr val="bg2"/>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9028294"/>
                  </a:ext>
                </a:extLst>
              </a:tr>
            </a:tbl>
          </a:graphicData>
        </a:graphic>
      </p:graphicFrame>
      <p:graphicFrame>
        <p:nvGraphicFramePr>
          <p:cNvPr id="242" name="Table 241"/>
          <p:cNvGraphicFramePr>
            <a:graphicFrameLocks noGrp="1"/>
          </p:cNvGraphicFramePr>
          <p:nvPr>
            <p:extLst>
              <p:ext uri="{D42A27DB-BD31-4B8C-83A1-F6EECF244321}">
                <p14:modId xmlns:p14="http://schemas.microsoft.com/office/powerpoint/2010/main" val="2109269169"/>
              </p:ext>
            </p:extLst>
          </p:nvPr>
        </p:nvGraphicFramePr>
        <p:xfrm>
          <a:off x="308343" y="3918566"/>
          <a:ext cx="8410356" cy="1107089"/>
        </p:xfrm>
        <a:graphic>
          <a:graphicData uri="http://schemas.openxmlformats.org/drawingml/2006/table">
            <a:tbl>
              <a:tblPr firstRow="1" bandRow="1">
                <a:tableStyleId>{3C2FFA5D-87B4-456A-9821-1D502468CF0F}</a:tableStyleId>
              </a:tblPr>
              <a:tblGrid>
                <a:gridCol w="1173127">
                  <a:extLst>
                    <a:ext uri="{9D8B030D-6E8A-4147-A177-3AD203B41FA5}">
                      <a16:colId xmlns:a16="http://schemas.microsoft.com/office/drawing/2014/main" val="891632236"/>
                    </a:ext>
                  </a:extLst>
                </a:gridCol>
                <a:gridCol w="7237229">
                  <a:extLst>
                    <a:ext uri="{9D8B030D-6E8A-4147-A177-3AD203B41FA5}">
                      <a16:colId xmlns:a16="http://schemas.microsoft.com/office/drawing/2014/main" val="3219717728"/>
                    </a:ext>
                  </a:extLst>
                </a:gridCol>
              </a:tblGrid>
              <a:tr h="1107089">
                <a:tc>
                  <a:txBody>
                    <a:bodyPr/>
                    <a:lstStyle/>
                    <a:p>
                      <a:r>
                        <a:rPr lang="en-IN" sz="1200" dirty="0" smtClean="0">
                          <a:latin typeface="Times New Roman" panose="02020603050405020304" pitchFamily="18" charset="0"/>
                          <a:cs typeface="Times New Roman" panose="02020603050405020304" pitchFamily="18" charset="0"/>
                        </a:rPr>
                        <a:t>What</a:t>
                      </a:r>
                      <a:r>
                        <a:rPr lang="en-IN" sz="1200" baseline="0" dirty="0" smtClean="0">
                          <a:latin typeface="Times New Roman" panose="02020603050405020304" pitchFamily="18" charset="0"/>
                          <a:cs typeface="Times New Roman" panose="02020603050405020304" pitchFamily="18" charset="0"/>
                        </a:rPr>
                        <a:t> Role</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smtClean="0">
                          <a:latin typeface="Times New Roman" panose="02020603050405020304" pitchFamily="18" charset="0"/>
                          <a:cs typeface="Times New Roman" panose="02020603050405020304" pitchFamily="18" charset="0"/>
                        </a:rPr>
                        <a:t>A -Approval of team decisions outside their charter/authorities, i.e., sponsor, business leader</a:t>
                      </a:r>
                    </a:p>
                    <a:p>
                      <a:r>
                        <a:rPr lang="en-IN" sz="1200" dirty="0" smtClean="0">
                          <a:latin typeface="Times New Roman" panose="02020603050405020304" pitchFamily="18" charset="0"/>
                          <a:cs typeface="Times New Roman" panose="02020603050405020304" pitchFamily="18" charset="0"/>
                        </a:rPr>
                        <a:t>R -Resource to the team, one whose expertise, skills, “clout” may be needed on an ad-hoc basis </a:t>
                      </a:r>
                    </a:p>
                    <a:p>
                      <a:r>
                        <a:rPr lang="en-IN" sz="1200" dirty="0" smtClean="0">
                          <a:latin typeface="Times New Roman" panose="02020603050405020304" pitchFamily="18" charset="0"/>
                          <a:cs typeface="Times New Roman" panose="02020603050405020304" pitchFamily="18" charset="0"/>
                        </a:rPr>
                        <a:t>M -Member of team, with the authorities and boundaries of the charter </a:t>
                      </a:r>
                    </a:p>
                    <a:p>
                      <a:r>
                        <a:rPr lang="en-IN" sz="1200" dirty="0" smtClean="0">
                          <a:latin typeface="Times New Roman" panose="02020603050405020304" pitchFamily="18" charset="0"/>
                          <a:cs typeface="Times New Roman" panose="02020603050405020304" pitchFamily="18" charset="0"/>
                        </a:rPr>
                        <a:t>I -Interested party, one who will need to be kept informed on direction, findings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1250141"/>
                  </a:ext>
                </a:extLst>
              </a:tr>
            </a:tbl>
          </a:graphicData>
        </a:graphic>
      </p:graphicFrame>
      <p:sp>
        <p:nvSpPr>
          <p:cNvPr id="243" name="Google Shape;241;p25"/>
          <p:cNvSpPr txBox="1">
            <a:spLocks/>
          </p:cNvSpPr>
          <p:nvPr/>
        </p:nvSpPr>
        <p:spPr>
          <a:xfrm>
            <a:off x="198473" y="0"/>
            <a:ext cx="6953694" cy="4888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b="1" dirty="0" smtClean="0">
                <a:solidFill>
                  <a:schemeClr val="bg2"/>
                </a:solidFill>
                <a:latin typeface="Times New Roman" panose="02020603050405020304" pitchFamily="18" charset="0"/>
                <a:cs typeface="Times New Roman" panose="02020603050405020304" pitchFamily="18" charset="0"/>
              </a:rPr>
              <a:t> </a:t>
            </a:r>
            <a:r>
              <a:rPr lang="en-IN" sz="2000" b="1" dirty="0">
                <a:solidFill>
                  <a:schemeClr val="bg2"/>
                </a:solidFill>
                <a:latin typeface="Times New Roman" panose="02020603050405020304" pitchFamily="18" charset="0"/>
                <a:cs typeface="Times New Roman" panose="02020603050405020304" pitchFamily="18" charset="0"/>
              </a:rPr>
              <a:t>ARMI (Approver – Resource – Member – Interested Party)</a:t>
            </a:r>
            <a:endParaRPr lang="en-GB" sz="2000" b="1" dirty="0">
              <a:solidFill>
                <a:schemeClr val="bg2"/>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smtClean="0">
                <a:latin typeface="Times New Roman" panose="02020603050405020304" pitchFamily="18" charset="0"/>
                <a:cs typeface="Times New Roman" panose="02020603050405020304" pitchFamily="18" charset="0"/>
              </a:rPr>
              <a:t>MEASURE</a:t>
            </a:r>
            <a:endParaRPr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extLst>
      <p:ext uri="{BB962C8B-B14F-4D97-AF65-F5344CB8AC3E}">
        <p14:creationId xmlns:p14="http://schemas.microsoft.com/office/powerpoint/2010/main" val="1643895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6"/>
          <p:cNvSpPr txBox="1">
            <a:spLocks noGrp="1"/>
          </p:cNvSpPr>
          <p:nvPr>
            <p:ph type="title"/>
          </p:nvPr>
        </p:nvSpPr>
        <p:spPr>
          <a:xfrm>
            <a:off x="729999" y="1318650"/>
            <a:ext cx="3113995"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solidFill>
                  <a:srgbClr val="000000"/>
                </a:solidFill>
                <a:latin typeface="Times New Roman" panose="02020603050405020304" pitchFamily="18" charset="0"/>
                <a:cs typeface="Times New Roman" panose="02020603050405020304" pitchFamily="18" charset="0"/>
              </a:rPr>
              <a:t>Process Capability</a:t>
            </a:r>
            <a:endParaRPr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279644370"/>
              </p:ext>
            </p:extLst>
          </p:nvPr>
        </p:nvGraphicFramePr>
        <p:xfrm>
          <a:off x="893135" y="2070837"/>
          <a:ext cx="7690886" cy="1237113"/>
        </p:xfrm>
        <a:graphic>
          <a:graphicData uri="http://schemas.openxmlformats.org/drawingml/2006/table">
            <a:tbl>
              <a:tblPr firstRow="1" bandRow="1">
                <a:tableStyleId>{5C22544A-7EE6-4342-B048-85BDC9FD1C3A}</a:tableStyleId>
              </a:tblPr>
              <a:tblGrid>
                <a:gridCol w="1098698">
                  <a:extLst>
                    <a:ext uri="{9D8B030D-6E8A-4147-A177-3AD203B41FA5}">
                      <a16:colId xmlns:a16="http://schemas.microsoft.com/office/drawing/2014/main" val="1218527356"/>
                    </a:ext>
                  </a:extLst>
                </a:gridCol>
                <a:gridCol w="1098698">
                  <a:extLst>
                    <a:ext uri="{9D8B030D-6E8A-4147-A177-3AD203B41FA5}">
                      <a16:colId xmlns:a16="http://schemas.microsoft.com/office/drawing/2014/main" val="2359736956"/>
                    </a:ext>
                  </a:extLst>
                </a:gridCol>
                <a:gridCol w="1098698">
                  <a:extLst>
                    <a:ext uri="{9D8B030D-6E8A-4147-A177-3AD203B41FA5}">
                      <a16:colId xmlns:a16="http://schemas.microsoft.com/office/drawing/2014/main" val="2356438579"/>
                    </a:ext>
                  </a:extLst>
                </a:gridCol>
                <a:gridCol w="1098698">
                  <a:extLst>
                    <a:ext uri="{9D8B030D-6E8A-4147-A177-3AD203B41FA5}">
                      <a16:colId xmlns:a16="http://schemas.microsoft.com/office/drawing/2014/main" val="415367516"/>
                    </a:ext>
                  </a:extLst>
                </a:gridCol>
                <a:gridCol w="1098698">
                  <a:extLst>
                    <a:ext uri="{9D8B030D-6E8A-4147-A177-3AD203B41FA5}">
                      <a16:colId xmlns:a16="http://schemas.microsoft.com/office/drawing/2014/main" val="2507456000"/>
                    </a:ext>
                  </a:extLst>
                </a:gridCol>
                <a:gridCol w="1098698">
                  <a:extLst>
                    <a:ext uri="{9D8B030D-6E8A-4147-A177-3AD203B41FA5}">
                      <a16:colId xmlns:a16="http://schemas.microsoft.com/office/drawing/2014/main" val="2565715937"/>
                    </a:ext>
                  </a:extLst>
                </a:gridCol>
                <a:gridCol w="1098698">
                  <a:extLst>
                    <a:ext uri="{9D8B030D-6E8A-4147-A177-3AD203B41FA5}">
                      <a16:colId xmlns:a16="http://schemas.microsoft.com/office/drawing/2014/main" val="2994669125"/>
                    </a:ext>
                  </a:extLst>
                </a:gridCol>
              </a:tblGrid>
              <a:tr h="414153">
                <a:tc>
                  <a:txBody>
                    <a:bodyPr/>
                    <a:lstStyle/>
                    <a:p>
                      <a:pPr algn="ctr"/>
                      <a:r>
                        <a:rPr lang="en-IN" sz="1200" dirty="0" smtClean="0">
                          <a:latin typeface="Times New Roman" panose="02020603050405020304" pitchFamily="18" charset="0"/>
                          <a:cs typeface="Times New Roman" panose="02020603050405020304" pitchFamily="18" charset="0"/>
                        </a:rPr>
                        <a:t>No.</a:t>
                      </a:r>
                      <a:r>
                        <a:rPr lang="en-IN" sz="1200" baseline="0" dirty="0" smtClean="0">
                          <a:latin typeface="Times New Roman" panose="02020603050405020304" pitchFamily="18" charset="0"/>
                          <a:cs typeface="Times New Roman" panose="02020603050405020304" pitchFamily="18" charset="0"/>
                        </a:rPr>
                        <a:t> of Units (Total Allocations)</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No. of Defects (Unpaid Customer)</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Defects Opportunities Per Unit</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Defect Per Unit (DPU)</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Defect Per Opportunity (DPO)</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Defect</a:t>
                      </a:r>
                      <a:r>
                        <a:rPr lang="en-IN" sz="1200" baseline="0" dirty="0" smtClean="0">
                          <a:latin typeface="Times New Roman" panose="02020603050405020304" pitchFamily="18" charset="0"/>
                          <a:cs typeface="Times New Roman" panose="02020603050405020304" pitchFamily="18" charset="0"/>
                        </a:rPr>
                        <a:t> Per Million Opportunity (DPMO)</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Sigma Level</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77957989"/>
                  </a:ext>
                </a:extLst>
              </a:tr>
              <a:tr h="414153">
                <a:tc>
                  <a:txBody>
                    <a:bodyPr/>
                    <a:lstStyle/>
                    <a:p>
                      <a:pPr algn="ctr" rtl="0" fontAlgn="ctr"/>
                      <a:r>
                        <a:rPr lang="en-IN" sz="1200" b="0" i="0" u="none" strike="noStrike" dirty="0">
                          <a:solidFill>
                            <a:srgbClr val="1A9988"/>
                          </a:solidFill>
                          <a:effectLst/>
                          <a:latin typeface="Times New Roman" panose="02020603050405020304" pitchFamily="18" charset="0"/>
                        </a:rPr>
                        <a:t>30000</a:t>
                      </a:r>
                    </a:p>
                  </a:txBody>
                  <a:tcPr marL="7620" marR="7620" marT="7620" marB="0" anchor="ctr"/>
                </a:tc>
                <a:tc>
                  <a:txBody>
                    <a:bodyPr/>
                    <a:lstStyle/>
                    <a:p>
                      <a:pPr algn="ctr" rtl="0" fontAlgn="ctr"/>
                      <a:r>
                        <a:rPr lang="en-IN" sz="1200" b="0" i="0" u="none" strike="noStrike" dirty="0">
                          <a:solidFill>
                            <a:srgbClr val="1A9988"/>
                          </a:solidFill>
                          <a:effectLst/>
                          <a:latin typeface="Times New Roman" panose="02020603050405020304" pitchFamily="18" charset="0"/>
                        </a:rPr>
                        <a:t>20289</a:t>
                      </a:r>
                    </a:p>
                  </a:txBody>
                  <a:tcPr marL="7620" marR="7620" marT="7620" marB="0" anchor="ctr"/>
                </a:tc>
                <a:tc>
                  <a:txBody>
                    <a:bodyPr/>
                    <a:lstStyle/>
                    <a:p>
                      <a:pPr algn="ctr" rtl="0" fontAlgn="ctr"/>
                      <a:r>
                        <a:rPr lang="en-IN" sz="1200" b="0" i="0" u="none" strike="noStrike" dirty="0">
                          <a:solidFill>
                            <a:srgbClr val="1A9988"/>
                          </a:solidFill>
                          <a:effectLst/>
                          <a:latin typeface="Times New Roman" panose="02020603050405020304" pitchFamily="18" charset="0"/>
                        </a:rPr>
                        <a:t>1</a:t>
                      </a:r>
                    </a:p>
                  </a:txBody>
                  <a:tcPr marL="7620" marR="7620" marT="7620" marB="0" anchor="ctr"/>
                </a:tc>
                <a:tc>
                  <a:txBody>
                    <a:bodyPr/>
                    <a:lstStyle/>
                    <a:p>
                      <a:pPr algn="ctr" rtl="0" fontAlgn="ctr"/>
                      <a:r>
                        <a:rPr lang="en-IN" sz="1200" b="0" i="0" u="none" strike="noStrike" dirty="0">
                          <a:solidFill>
                            <a:srgbClr val="1A9988"/>
                          </a:solidFill>
                          <a:effectLst/>
                          <a:latin typeface="Times New Roman" panose="02020603050405020304" pitchFamily="18" charset="0"/>
                        </a:rPr>
                        <a:t>0.67</a:t>
                      </a:r>
                    </a:p>
                  </a:txBody>
                  <a:tcPr marL="7620" marR="7620" marT="7620" marB="0" anchor="ctr"/>
                </a:tc>
                <a:tc>
                  <a:txBody>
                    <a:bodyPr/>
                    <a:lstStyle/>
                    <a:p>
                      <a:pPr algn="ctr" fontAlgn="t"/>
                      <a:r>
                        <a:rPr lang="en-IN" sz="1200" b="0" i="0" u="none" strike="noStrike" dirty="0" smtClean="0">
                          <a:solidFill>
                            <a:schemeClr val="tx1"/>
                          </a:solidFill>
                          <a:effectLst/>
                          <a:latin typeface="Times New Roman" panose="02020603050405020304" pitchFamily="18" charset="0"/>
                          <a:cs typeface="Times New Roman" panose="02020603050405020304" pitchFamily="18" charset="0"/>
                        </a:rPr>
                        <a:t>1</a:t>
                      </a:r>
                      <a:r>
                        <a:rPr lang="en-IN" sz="1800" b="0" i="0" u="none" strike="noStrike" dirty="0">
                          <a:solidFill>
                            <a:srgbClr val="000000"/>
                          </a:solidFill>
                          <a:effectLst/>
                          <a:latin typeface="Arial" panose="020B0604020202020204" pitchFamily="34" charset="0"/>
                        </a:rPr>
                        <a:t> </a:t>
                      </a:r>
                    </a:p>
                  </a:txBody>
                  <a:tcPr marL="7620" marR="7620" marT="7620" marB="0" anchor="ctr"/>
                </a:tc>
                <a:tc>
                  <a:txBody>
                    <a:bodyPr/>
                    <a:lstStyle/>
                    <a:p>
                      <a:pPr algn="ctr" rtl="0" fontAlgn="ctr"/>
                      <a:r>
                        <a:rPr lang="en-IN" sz="1200" b="0" i="0" u="none" strike="noStrike" dirty="0">
                          <a:solidFill>
                            <a:srgbClr val="1A9988"/>
                          </a:solidFill>
                          <a:effectLst/>
                          <a:latin typeface="Times New Roman" panose="02020603050405020304" pitchFamily="18" charset="0"/>
                        </a:rPr>
                        <a:t>676300</a:t>
                      </a:r>
                    </a:p>
                  </a:txBody>
                  <a:tcPr marL="7620" marR="7620" marT="7620" marB="0" anchor="ctr"/>
                </a:tc>
                <a:tc>
                  <a:txBody>
                    <a:bodyPr/>
                    <a:lstStyle/>
                    <a:p>
                      <a:pPr algn="ctr" rtl="0" fontAlgn="ctr"/>
                      <a:r>
                        <a:rPr lang="en-IN" sz="1200" b="0" i="0" u="none" strike="noStrike" dirty="0">
                          <a:solidFill>
                            <a:srgbClr val="1A9988"/>
                          </a:solidFill>
                          <a:effectLst/>
                          <a:latin typeface="Times New Roman" panose="02020603050405020304" pitchFamily="18" charset="0"/>
                        </a:rPr>
                        <a:t>2.65</a:t>
                      </a:r>
                    </a:p>
                  </a:txBody>
                  <a:tcPr marL="7620" marR="7620" marT="7620" marB="0" anchor="ctr"/>
                </a:tc>
                <a:extLst>
                  <a:ext uri="{0D108BD9-81ED-4DB2-BD59-A6C34878D82A}">
                    <a16:rowId xmlns:a16="http://schemas.microsoft.com/office/drawing/2014/main" val="2340709396"/>
                  </a:ext>
                </a:extLst>
              </a:tr>
            </a:tbl>
          </a:graphicData>
        </a:graphic>
      </p:graphicFrame>
      <p:sp>
        <p:nvSpPr>
          <p:cNvPr id="4" name="TextBox 3"/>
          <p:cNvSpPr txBox="1"/>
          <p:nvPr/>
        </p:nvSpPr>
        <p:spPr>
          <a:xfrm>
            <a:off x="893134" y="3700130"/>
            <a:ext cx="3267739" cy="646331"/>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Process Sigma = </a:t>
            </a:r>
            <a:r>
              <a:rPr lang="en-IN" sz="1200" dirty="0" err="1" smtClean="0">
                <a:latin typeface="Times New Roman" panose="02020603050405020304" pitchFamily="18" charset="0"/>
                <a:cs typeface="Times New Roman" panose="02020603050405020304" pitchFamily="18" charset="0"/>
              </a:rPr>
              <a:t>Normsinv</a:t>
            </a:r>
            <a:r>
              <a:rPr lang="en-IN" sz="1200" dirty="0" smtClean="0">
                <a:latin typeface="Times New Roman" panose="02020603050405020304" pitchFamily="18" charset="0"/>
                <a:cs typeface="Times New Roman" panose="02020603050405020304" pitchFamily="18" charset="0"/>
              </a:rPr>
              <a:t>(1+D/O</a:t>
            </a:r>
            <a:r>
              <a:rPr lang="en-IN" sz="1200" dirty="0">
                <a:latin typeface="Times New Roman" panose="02020603050405020304" pitchFamily="18" charset="0"/>
                <a:cs typeface="Times New Roman" panose="02020603050405020304" pitchFamily="18" charset="0"/>
              </a:rPr>
              <a:t>)+1.5)) </a:t>
            </a:r>
            <a:endParaRPr lang="en-IN" sz="1200" dirty="0" smtClean="0">
              <a:latin typeface="Times New Roman" panose="02020603050405020304" pitchFamily="18" charset="0"/>
              <a:cs typeface="Times New Roman" panose="02020603050405020304" pitchFamily="18" charset="0"/>
            </a:endParaRPr>
          </a:p>
          <a:p>
            <a:r>
              <a:rPr lang="en-IN" sz="1200" dirty="0" smtClean="0">
                <a:latin typeface="Times New Roman" panose="02020603050405020304" pitchFamily="18" charset="0"/>
                <a:cs typeface="Times New Roman" panose="02020603050405020304" pitchFamily="18" charset="0"/>
              </a:rPr>
              <a:t>D </a:t>
            </a:r>
            <a:r>
              <a:rPr lang="en-IN" sz="1200" dirty="0">
                <a:latin typeface="Times New Roman" panose="02020603050405020304" pitchFamily="18" charset="0"/>
                <a:cs typeface="Times New Roman" panose="02020603050405020304" pitchFamily="18" charset="0"/>
              </a:rPr>
              <a:t>– Total Defects </a:t>
            </a:r>
            <a:endParaRPr lang="en-IN" sz="1200" dirty="0" smtClean="0">
              <a:latin typeface="Times New Roman" panose="02020603050405020304" pitchFamily="18" charset="0"/>
              <a:cs typeface="Times New Roman" panose="02020603050405020304" pitchFamily="18" charset="0"/>
            </a:endParaRPr>
          </a:p>
          <a:p>
            <a:r>
              <a:rPr lang="en-IN" sz="1200" dirty="0" smtClean="0">
                <a:latin typeface="Times New Roman" panose="02020603050405020304" pitchFamily="18" charset="0"/>
                <a:cs typeface="Times New Roman" panose="02020603050405020304" pitchFamily="18" charset="0"/>
              </a:rPr>
              <a:t>O- </a:t>
            </a:r>
            <a:r>
              <a:rPr lang="en-IN" sz="1200" dirty="0">
                <a:latin typeface="Times New Roman" panose="02020603050405020304" pitchFamily="18" charset="0"/>
                <a:cs typeface="Times New Roman" panose="02020603050405020304" pitchFamily="18" charset="0"/>
              </a:rPr>
              <a:t>Total Opportunities</a:t>
            </a:r>
          </a:p>
        </p:txBody>
      </p:sp>
      <p:sp>
        <p:nvSpPr>
          <p:cNvPr id="5" name="TextBox 4"/>
          <p:cNvSpPr txBox="1"/>
          <p:nvPr/>
        </p:nvSpPr>
        <p:spPr>
          <a:xfrm>
            <a:off x="893133" y="4738641"/>
            <a:ext cx="7690887" cy="230832"/>
          </a:xfrm>
          <a:prstGeom prst="rect">
            <a:avLst/>
          </a:prstGeom>
          <a:noFill/>
        </p:spPr>
        <p:txBody>
          <a:bodyPr wrap="square" rtlCol="0">
            <a:spAutoFit/>
          </a:bodyPr>
          <a:lstStyle/>
          <a:p>
            <a:r>
              <a:rPr lang="en-IN" sz="900" dirty="0" smtClean="0">
                <a:solidFill>
                  <a:srgbClr val="FF0000"/>
                </a:solidFill>
                <a:latin typeface="Times New Roman" panose="02020603050405020304" pitchFamily="18" charset="0"/>
                <a:cs typeface="Times New Roman" panose="02020603050405020304" pitchFamily="18" charset="0"/>
              </a:rPr>
              <a:t>* </a:t>
            </a:r>
            <a:r>
              <a:rPr lang="en-IN" sz="900" dirty="0" smtClean="0">
                <a:latin typeface="Times New Roman" panose="02020603050405020304" pitchFamily="18" charset="0"/>
                <a:cs typeface="Times New Roman" panose="02020603050405020304" pitchFamily="18" charset="0"/>
              </a:rPr>
              <a:t>Total allocations is calculated based on the data from Jan’24 to June’24 taking monthly allocation volume </a:t>
            </a:r>
            <a:r>
              <a:rPr lang="en-IN" sz="900" dirty="0">
                <a:latin typeface="Times New Roman" panose="02020603050405020304" pitchFamily="18" charset="0"/>
                <a:cs typeface="Times New Roman" panose="02020603050405020304" pitchFamily="18" charset="0"/>
              </a:rPr>
              <a:t>5</a:t>
            </a:r>
            <a:r>
              <a:rPr lang="en-IN" sz="900" dirty="0" smtClean="0">
                <a:latin typeface="Times New Roman" panose="02020603050405020304" pitchFamily="18" charset="0"/>
                <a:cs typeface="Times New Roman" panose="02020603050405020304" pitchFamily="18" charset="0"/>
              </a:rPr>
              <a:t>000.</a:t>
            </a:r>
            <a:endParaRPr lang="en-IN" sz="9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extLst>
      <p:ext uri="{BB962C8B-B14F-4D97-AF65-F5344CB8AC3E}">
        <p14:creationId xmlns:p14="http://schemas.microsoft.com/office/powerpoint/2010/main" val="761657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27262</TotalTime>
  <Words>4616</Words>
  <Application>Microsoft Office PowerPoint</Application>
  <PresentationFormat>On-screen Show (16:9)</PresentationFormat>
  <Paragraphs>945</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Raleway</vt:lpstr>
      <vt:lpstr>Wingdings</vt:lpstr>
      <vt:lpstr>Arial</vt:lpstr>
      <vt:lpstr>Times New Roman</vt:lpstr>
      <vt:lpstr>Roboto</vt:lpstr>
      <vt:lpstr>Lato</vt:lpstr>
      <vt:lpstr>Fira Sans Extra Condensed Medium</vt:lpstr>
      <vt:lpstr>Calibri</vt:lpstr>
      <vt:lpstr>Streamline</vt:lpstr>
      <vt:lpstr>SIX SIGMA BLACK BELT PROJECT</vt:lpstr>
      <vt:lpstr>PowerPoint Presentation</vt:lpstr>
      <vt:lpstr>PowerPoint Presentation</vt:lpstr>
      <vt:lpstr>DEFINE</vt:lpstr>
      <vt:lpstr> SIPOC</vt:lpstr>
      <vt:lpstr>PowerPoint Presentation</vt:lpstr>
      <vt:lpstr>PowerPoint Presentation</vt:lpstr>
      <vt:lpstr>MEASURE</vt:lpstr>
      <vt:lpstr>Process Capability</vt:lpstr>
      <vt:lpstr>Analyze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Improve</vt:lpstr>
      <vt:lpstr>PowerPoint Presentation</vt:lpstr>
      <vt:lpstr>PowerPoint Presentation</vt:lpstr>
      <vt:lpstr>PowerPoint Presentation</vt:lpstr>
      <vt:lpstr>PowerPoint Presentation</vt:lpstr>
      <vt:lpstr>Control</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SIX SIGMA BLACK BELT PROJECT</dc:title>
  <dc:creator>Oliver</dc:creator>
  <cp:lastModifiedBy>Oliver</cp:lastModifiedBy>
  <cp:revision>83</cp:revision>
  <dcterms:modified xsi:type="dcterms:W3CDTF">2025-05-23T08:39:27Z</dcterms:modified>
</cp:coreProperties>
</file>